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4.xml" ContentType="application/vnd.openxmlformats-officedocument.presentationml.notesSlide+xml"/>
  <Override PartName="/ppt/tags/tag52.xml" ContentType="application/vnd.openxmlformats-officedocument.presentationml.tags+xml"/>
  <Override PartName="/ppt/notesSlides/notesSlide2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6.xml" ContentType="application/vnd.openxmlformats-officedocument.presentationml.notesSlide+xml"/>
  <Override PartName="/ppt/tags/tag55.xml" ContentType="application/vnd.openxmlformats-officedocument.presentationml.tags+xml"/>
  <Override PartName="/ppt/notesSlides/notesSlide27.xml" ContentType="application/vnd.openxmlformats-officedocument.presentationml.notesSlide+xml"/>
  <Override PartName="/ppt/tags/tag56.xml" ContentType="application/vnd.openxmlformats-officedocument.presentationml.tags+xml"/>
  <Override PartName="/ppt/notesSlides/notesSlide2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40.xml" ContentType="application/vnd.openxmlformats-officedocument.presentationml.notesSlide+xml"/>
  <Override PartName="/ppt/tags/tag73.xml" ContentType="application/vnd.openxmlformats-officedocument.presentationml.tags+xml"/>
  <Override PartName="/ppt/notesSlides/notesSlide41.xml" ContentType="application/vnd.openxmlformats-officedocument.presentationml.notesSlide+xml"/>
  <Override PartName="/ppt/tags/tag74.xml" ContentType="application/vnd.openxmlformats-officedocument.presentationml.tags+xml"/>
  <Override PartName="/ppt/notesSlides/notesSlide42.xml" ContentType="application/vnd.openxmlformats-officedocument.presentationml.notesSlide+xml"/>
  <Override PartName="/ppt/tags/tag75.xml" ContentType="application/vnd.openxmlformats-officedocument.presentationml.tags+xml"/>
  <Override PartName="/ppt/notesSlides/notesSlide43.xml" ContentType="application/vnd.openxmlformats-officedocument.presentationml.notesSlide+xml"/>
  <Override PartName="/ppt/tags/tag76.xml" ContentType="application/vnd.openxmlformats-officedocument.presentationml.tags+xml"/>
  <Override PartName="/ppt/notesSlides/notesSlide44.xml" ContentType="application/vnd.openxmlformats-officedocument.presentationml.notesSlide+xml"/>
  <Override PartName="/ppt/tags/tag77.xml" ContentType="application/vnd.openxmlformats-officedocument.presentationml.tags+xml"/>
  <Override PartName="/ppt/notesSlides/notesSlide45.xml" ContentType="application/vnd.openxmlformats-officedocument.presentationml.notesSlide+xml"/>
  <Override PartName="/ppt/tags/tag78.xml" ContentType="application/vnd.openxmlformats-officedocument.presentationml.tags+xml"/>
  <Override PartName="/ppt/notesSlides/notesSlide46.xml" ContentType="application/vnd.openxmlformats-officedocument.presentationml.notesSlide+xml"/>
  <Override PartName="/ppt/tags/tag79.xml" ContentType="application/vnd.openxmlformats-officedocument.presentationml.tags+xml"/>
  <Override PartName="/ppt/notesSlides/notesSlide47.xml" ContentType="application/vnd.openxmlformats-officedocument.presentationml.notesSlide+xml"/>
  <Override PartName="/ppt/tags/tag80.xml" ContentType="application/vnd.openxmlformats-officedocument.presentationml.tags+xml"/>
  <Override PartName="/ppt/notesSlides/notesSlide48.xml" ContentType="application/vnd.openxmlformats-officedocument.presentationml.notesSlide+xml"/>
  <Override PartName="/ppt/tags/tag81.xml" ContentType="application/vnd.openxmlformats-officedocument.presentationml.tags+xml"/>
  <Override PartName="/ppt/notesSlides/notesSlide49.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notesSlides/notesSlide51.xml" ContentType="application/vnd.openxmlformats-officedocument.presentationml.notesSlide+xml"/>
  <Override PartName="/ppt/tags/tag85.xml" ContentType="application/vnd.openxmlformats-officedocument.presentationml.tags+xml"/>
  <Override PartName="/ppt/notesSlides/notesSlide52.xml" ContentType="application/vnd.openxmlformats-officedocument.presentationml.notesSlide+xml"/>
  <Override PartName="/ppt/tags/tag86.xml" ContentType="application/vnd.openxmlformats-officedocument.presentationml.tags+xml"/>
  <Override PartName="/ppt/notesSlides/notesSlide53.xml" ContentType="application/vnd.openxmlformats-officedocument.presentationml.notesSlide+xml"/>
  <Override PartName="/ppt/tags/tag87.xml" ContentType="application/vnd.openxmlformats-officedocument.presentationml.tags+xml"/>
  <Override PartName="/ppt/notesSlides/notesSlide5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6.xml" ContentType="application/vnd.openxmlformats-officedocument.presentationml.notesSlide+xml"/>
  <Override PartName="/ppt/tags/tag92.xml" ContentType="application/vnd.openxmlformats-officedocument.presentationml.tags+xml"/>
  <Override PartName="/ppt/notesSlides/notesSlide5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8.xml" ContentType="application/vnd.openxmlformats-officedocument.presentationml.notesSlide+xml"/>
  <Override PartName="/ppt/tags/tag95.xml" ContentType="application/vnd.openxmlformats-officedocument.presentationml.tags+xml"/>
  <Override PartName="/ppt/notesSlides/notesSlide59.xml" ContentType="application/vnd.openxmlformats-officedocument.presentationml.notesSlide+xml"/>
  <Override PartName="/ppt/tags/tag96.xml" ContentType="application/vnd.openxmlformats-officedocument.presentationml.tags+xml"/>
  <Override PartName="/ppt/notesSlides/notesSlide60.xml" ContentType="application/vnd.openxmlformats-officedocument.presentationml.notesSlide+xml"/>
  <Override PartName="/ppt/tags/tag97.xml" ContentType="application/vnd.openxmlformats-officedocument.presentationml.tags+xml"/>
  <Override PartName="/ppt/notesSlides/notesSlide6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62.xml" ContentType="application/vnd.openxmlformats-officedocument.presentationml.notesSlide+xml"/>
  <Override PartName="/ppt/tags/tag100.xml" ContentType="application/vnd.openxmlformats-officedocument.presentationml.tags+xml"/>
  <Override PartName="/ppt/notesSlides/notesSlide6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4.xml" ContentType="application/vnd.openxmlformats-officedocument.presentationml.notesSlide+xml"/>
  <Override PartName="/ppt/tags/tag103.xml" ContentType="application/vnd.openxmlformats-officedocument.presentationml.tags+xml"/>
  <Override PartName="/ppt/notesSlides/notesSlide65.xml" ContentType="application/vnd.openxmlformats-officedocument.presentationml.notesSlide+xml"/>
  <Override PartName="/ppt/tags/tag104.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05.xml" ContentType="application/vnd.openxmlformats-officedocument.presentationml.tags+xml"/>
  <Override PartName="/ppt/notesSlides/notesSlide68.xml" ContentType="application/vnd.openxmlformats-officedocument.presentationml.notesSlide+xml"/>
  <Override PartName="/ppt/tags/tag106.xml" ContentType="application/vnd.openxmlformats-officedocument.presentationml.tags+xml"/>
  <Override PartName="/ppt/notesSlides/notesSlide69.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9.xml" ContentType="application/vnd.openxmlformats-officedocument.presentationml.tags+xml"/>
  <Override PartName="/ppt/notesSlides/notesSlide71.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7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73.xml" ContentType="application/vnd.openxmlformats-officedocument.presentationml.notesSlide+xml"/>
  <Override PartName="/ppt/tags/tag114.xml" ContentType="application/vnd.openxmlformats-officedocument.presentationml.tags+xml"/>
  <Override PartName="/ppt/notesSlides/notesSlide74.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75.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76.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77.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78.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79.xml" ContentType="application/vnd.openxmlformats-officedocument.presentationml.notesSlide+xml"/>
  <Override PartName="/ppt/tags/tag125.xml" ContentType="application/vnd.openxmlformats-officedocument.presentationml.tags+xml"/>
  <Override PartName="/ppt/notesSlides/notesSlide8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8.xml" ContentType="application/vnd.openxmlformats-officedocument.presentationml.tags+xml"/>
  <Override PartName="/ppt/notesSlides/notesSlide84.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85.xml" ContentType="application/vnd.openxmlformats-officedocument.presentationml.notesSlide+xml"/>
  <Override PartName="/ppt/tags/tag131.xml" ContentType="application/vnd.openxmlformats-officedocument.presentationml.tags+xml"/>
  <Override PartName="/ppt/notesSlides/notesSlide86.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87.xml" ContentType="application/vnd.openxmlformats-officedocument.presentationml.notesSlide+xml"/>
  <Override PartName="/ppt/tags/tag134.xml" ContentType="application/vnd.openxmlformats-officedocument.presentationml.tags+xml"/>
  <Override PartName="/ppt/notesSlides/notesSlide88.xml" ContentType="application/vnd.openxmlformats-officedocument.presentationml.notesSlide+xml"/>
  <Override PartName="/ppt/tags/tag135.xml" ContentType="application/vnd.openxmlformats-officedocument.presentationml.tags+xml"/>
  <Override PartName="/ppt/notesSlides/notesSlide89.xml" ContentType="application/vnd.openxmlformats-officedocument.presentationml.notesSlide+xml"/>
  <Override PartName="/ppt/tags/tag136.xml" ContentType="application/vnd.openxmlformats-officedocument.presentationml.tags+xml"/>
  <Override PartName="/ppt/notesSlides/notesSlide90.xml" ContentType="application/vnd.openxmlformats-officedocument.presentationml.notesSlide+xml"/>
  <Override PartName="/ppt/tags/tag137.xml" ContentType="application/vnd.openxmlformats-officedocument.presentationml.tags+xml"/>
  <Override PartName="/ppt/notesSlides/notesSlide91.xml" ContentType="application/vnd.openxmlformats-officedocument.presentationml.notesSlide+xml"/>
  <Override PartName="/ppt/tags/tag138.xml" ContentType="application/vnd.openxmlformats-officedocument.presentationml.tags+xml"/>
  <Override PartName="/ppt/notesSlides/notesSlide92.xml" ContentType="application/vnd.openxmlformats-officedocument.presentationml.notesSlide+xml"/>
  <Override PartName="/ppt/tags/tag139.xml" ContentType="application/vnd.openxmlformats-officedocument.presentationml.tags+xml"/>
  <Override PartName="/ppt/notesSlides/notesSlide93.xml" ContentType="application/vnd.openxmlformats-officedocument.presentationml.notesSlide+xml"/>
  <Override PartName="/ppt/tags/tag140.xml" ContentType="application/vnd.openxmlformats-officedocument.presentationml.tags+xml"/>
  <Override PartName="/ppt/notesSlides/notesSlide94.xml" ContentType="application/vnd.openxmlformats-officedocument.presentationml.notesSlide+xml"/>
  <Override PartName="/ppt/tags/tag141.xml" ContentType="application/vnd.openxmlformats-officedocument.presentationml.tags+xml"/>
  <Override PartName="/ppt/notesSlides/notesSlide95.xml" ContentType="application/vnd.openxmlformats-officedocument.presentationml.notesSlide+xml"/>
  <Override PartName="/ppt/tags/tag142.xml" ContentType="application/vnd.openxmlformats-officedocument.presentationml.tags+xml"/>
  <Override PartName="/ppt/notesSlides/notesSlide96.xml" ContentType="application/vnd.openxmlformats-officedocument.presentationml.notesSlide+xml"/>
  <Override PartName="/ppt/tags/tag143.xml" ContentType="application/vnd.openxmlformats-officedocument.presentationml.tags+xml"/>
  <Override PartName="/ppt/notesSlides/notesSlide97.xml" ContentType="application/vnd.openxmlformats-officedocument.presentationml.notesSlide+xml"/>
  <Override PartName="/ppt/tags/tag144.xml" ContentType="application/vnd.openxmlformats-officedocument.presentationml.tags+xml"/>
  <Override PartName="/ppt/notesSlides/notesSlide98.xml" ContentType="application/vnd.openxmlformats-officedocument.presentationml.notesSlide+xml"/>
  <Override PartName="/ppt/tags/tag145.xml" ContentType="application/vnd.openxmlformats-officedocument.presentationml.tags+xml"/>
  <Override PartName="/ppt/notesSlides/notesSlide99.xml" ContentType="application/vnd.openxmlformats-officedocument.presentationml.notesSlide+xml"/>
  <Override PartName="/ppt/tags/tag146.xml" ContentType="application/vnd.openxmlformats-officedocument.presentationml.tags+xml"/>
  <Override PartName="/ppt/notesSlides/notesSlide100.xml" ContentType="application/vnd.openxmlformats-officedocument.presentationml.notesSlide+xml"/>
  <Override PartName="/ppt/tags/tag147.xml" ContentType="application/vnd.openxmlformats-officedocument.presentationml.tags+xml"/>
  <Override PartName="/ppt/notesSlides/notesSlide101.xml" ContentType="application/vnd.openxmlformats-officedocument.presentationml.notesSlide+xml"/>
  <Override PartName="/ppt/tags/tag148.xml" ContentType="application/vnd.openxmlformats-officedocument.presentationml.tags+xml"/>
  <Override PartName="/ppt/notesSlides/notesSlide102.xml" ContentType="application/vnd.openxmlformats-officedocument.presentationml.notesSlide+xml"/>
  <Override PartName="/ppt/tags/tag149.xml" ContentType="application/vnd.openxmlformats-officedocument.presentationml.tags+xml"/>
  <Override PartName="/ppt/notesSlides/notesSlide103.xml" ContentType="application/vnd.openxmlformats-officedocument.presentationml.notesSlide+xml"/>
  <Override PartName="/ppt/tags/tag150.xml" ContentType="application/vnd.openxmlformats-officedocument.presentationml.tags+xml"/>
  <Override PartName="/ppt/notesSlides/notesSlide104.xml" ContentType="application/vnd.openxmlformats-officedocument.presentationml.notesSlide+xml"/>
  <Override PartName="/ppt/tags/tag151.xml" ContentType="application/vnd.openxmlformats-officedocument.presentationml.tags+xml"/>
  <Override PartName="/ppt/notesSlides/notesSlide105.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106.xml" ContentType="application/vnd.openxmlformats-officedocument.presentationml.notesSlide+xml"/>
  <Override PartName="/ppt/tags/tag154.xml" ContentType="application/vnd.openxmlformats-officedocument.presentationml.tags+xml"/>
  <Override PartName="/ppt/notesSlides/notesSlide10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108.xml" ContentType="application/vnd.openxmlformats-officedocument.presentationml.notesSlide+xml"/>
  <Override PartName="/ppt/tags/tag157.xml" ContentType="application/vnd.openxmlformats-officedocument.presentationml.tags+xml"/>
  <Override PartName="/ppt/notesSlides/notesSlide109.xml" ContentType="application/vnd.openxmlformats-officedocument.presentationml.notesSlide+xml"/>
  <Override PartName="/ppt/tags/tag158.xml" ContentType="application/vnd.openxmlformats-officedocument.presentationml.tags+xml"/>
  <Override PartName="/ppt/notesSlides/notesSlide110.xml" ContentType="application/vnd.openxmlformats-officedocument.presentationml.notesSlide+xml"/>
  <Override PartName="/ppt/tags/tag159.xml" ContentType="application/vnd.openxmlformats-officedocument.presentationml.tags+xml"/>
  <Override PartName="/ppt/notesSlides/notesSlide111.xml" ContentType="application/vnd.openxmlformats-officedocument.presentationml.notesSlide+xml"/>
  <Override PartName="/ppt/tags/tag160.xml" ContentType="application/vnd.openxmlformats-officedocument.presentationml.tags+xml"/>
  <Override PartName="/ppt/notesSlides/notesSlide112.xml" ContentType="application/vnd.openxmlformats-officedocument.presentationml.notesSlide+xml"/>
  <Override PartName="/ppt/tags/tag161.xml" ContentType="application/vnd.openxmlformats-officedocument.presentationml.tags+xml"/>
  <Override PartName="/ppt/notesSlides/notesSlide113.xml" ContentType="application/vnd.openxmlformats-officedocument.presentationml.notesSlide+xml"/>
  <Override PartName="/ppt/tags/tag162.xml" ContentType="application/vnd.openxmlformats-officedocument.presentationml.tags+xml"/>
  <Override PartName="/ppt/notesSlides/notesSlide114.xml" ContentType="application/vnd.openxmlformats-officedocument.presentationml.notesSlide+xml"/>
  <Override PartName="/ppt/tags/tag163.xml" ContentType="application/vnd.openxmlformats-officedocument.presentationml.tags+xml"/>
  <Override PartName="/ppt/notesSlides/notesSlide115.xml" ContentType="application/vnd.openxmlformats-officedocument.presentationml.notesSlide+xml"/>
  <Override PartName="/ppt/tags/tag164.xml" ContentType="application/vnd.openxmlformats-officedocument.presentationml.tags+xml"/>
  <Override PartName="/ppt/notesSlides/notesSlide116.xml" ContentType="application/vnd.openxmlformats-officedocument.presentationml.notesSlide+xml"/>
  <Override PartName="/ppt/tags/tag165.xml" ContentType="application/vnd.openxmlformats-officedocument.presentationml.tags+xml"/>
  <Override PartName="/ppt/notesSlides/notesSlide117.xml" ContentType="application/vnd.openxmlformats-officedocument.presentationml.notesSlide+xml"/>
  <Override PartName="/ppt/tags/tag166.xml" ContentType="application/vnd.openxmlformats-officedocument.presentationml.tags+xml"/>
  <Override PartName="/ppt/notesSlides/notesSlide118.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119.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1"/>
  </p:notesMasterIdLst>
  <p:sldIdLst>
    <p:sldId id="258"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95" r:id="rId35"/>
    <p:sldId id="394" r:id="rId36"/>
    <p:sldId id="310" r:id="rId37"/>
    <p:sldId id="311" r:id="rId38"/>
    <p:sldId id="312" r:id="rId39"/>
    <p:sldId id="313" r:id="rId40"/>
    <p:sldId id="314" r:id="rId41"/>
    <p:sldId id="315"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5" r:id="rId60"/>
    <p:sldId id="334" r:id="rId61"/>
    <p:sldId id="396" r:id="rId62"/>
    <p:sldId id="397" r:id="rId63"/>
    <p:sldId id="706" r:id="rId64"/>
    <p:sldId id="398" r:id="rId65"/>
    <p:sldId id="708" r:id="rId66"/>
    <p:sldId id="336" r:id="rId67"/>
    <p:sldId id="399" r:id="rId68"/>
    <p:sldId id="340" r:id="rId69"/>
    <p:sldId id="343" r:id="rId70"/>
    <p:sldId id="345" r:id="rId71"/>
    <p:sldId id="401" r:id="rId72"/>
    <p:sldId id="720" r:id="rId73"/>
    <p:sldId id="402" r:id="rId74"/>
    <p:sldId id="348" r:id="rId75"/>
    <p:sldId id="346" r:id="rId76"/>
    <p:sldId id="727" r:id="rId77"/>
    <p:sldId id="653" r:id="rId78"/>
    <p:sldId id="350" r:id="rId79"/>
    <p:sldId id="728" r:id="rId80"/>
    <p:sldId id="351" r:id="rId81"/>
    <p:sldId id="352" r:id="rId82"/>
    <p:sldId id="353" r:id="rId83"/>
    <p:sldId id="354" r:id="rId84"/>
    <p:sldId id="403" r:id="rId85"/>
    <p:sldId id="355" r:id="rId86"/>
    <p:sldId id="356" r:id="rId87"/>
    <p:sldId id="357" r:id="rId88"/>
    <p:sldId id="358" r:id="rId89"/>
    <p:sldId id="404" r:id="rId90"/>
    <p:sldId id="743" r:id="rId91"/>
    <p:sldId id="745" r:id="rId92"/>
    <p:sldId id="359" r:id="rId93"/>
    <p:sldId id="746"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278" r:id="rId129"/>
    <p:sldId id="279" r:id="rId130"/>
  </p:sldIdLst>
  <p:sldSz cx="12192000" cy="6858000"/>
  <p:notesSz cx="7010400" cy="9296400"/>
  <p:custDataLst>
    <p:tags r:id="rId1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B10"/>
    <a:srgbClr val="414B56"/>
    <a:srgbClr val="CC6600"/>
    <a:srgbClr val="FFFFFF"/>
    <a:srgbClr val="306F2B"/>
    <a:srgbClr val="388232"/>
    <a:srgbClr val="33762E"/>
    <a:srgbClr val="204B1D"/>
    <a:srgbClr val="30712B"/>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35" autoAdjust="0"/>
    <p:restoredTop sz="72509" autoAdjust="0"/>
  </p:normalViewPr>
  <p:slideViewPr>
    <p:cSldViewPr snapToGrid="0">
      <p:cViewPr varScale="1">
        <p:scale>
          <a:sx n="52" d="100"/>
          <a:sy n="52" d="100"/>
        </p:scale>
        <p:origin x="1182" y="78"/>
      </p:cViewPr>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2E306D-0988-4020-A1F3-59FD3ABB4FB4}"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B5AE31B5-6088-4CA9-9842-2F15AD3C8DB6}">
      <dgm:prSet/>
      <dgm:spPr/>
      <dgm:t>
        <a:bodyPr/>
        <a:lstStyle/>
        <a:p>
          <a:r>
            <a:rPr lang="en-US" dirty="0"/>
            <a:t>Position the subject: in the center of the scale platform facing the recorder</a:t>
          </a:r>
        </a:p>
      </dgm:t>
    </dgm:pt>
    <dgm:pt modelId="{4B480031-D571-4E2B-9C36-A80FBF5FBF84}" type="parTrans" cxnId="{C5B81FE3-BF0D-4C96-96AD-5F725E85114F}">
      <dgm:prSet/>
      <dgm:spPr/>
      <dgm:t>
        <a:bodyPr/>
        <a:lstStyle/>
        <a:p>
          <a:endParaRPr lang="en-US"/>
        </a:p>
      </dgm:t>
    </dgm:pt>
    <dgm:pt modelId="{5DBB30BB-1CD8-47CA-ABD0-869D075CAA26}" type="sibTrans" cxnId="{C5B81FE3-BF0D-4C96-96AD-5F725E85114F}">
      <dgm:prSet/>
      <dgm:spPr/>
      <dgm:t>
        <a:bodyPr/>
        <a:lstStyle/>
        <a:p>
          <a:endParaRPr lang="en-US"/>
        </a:p>
      </dgm:t>
    </dgm:pt>
    <dgm:pt modelId="{F9A7559C-1949-400E-8950-80EB965D947E}">
      <dgm:prSet/>
      <dgm:spPr/>
      <dgm:t>
        <a:bodyPr/>
        <a:lstStyle/>
        <a:p>
          <a:r>
            <a:rPr lang="en-US"/>
            <a:t>Hands should be at sides, and looking straight ahead. </a:t>
          </a:r>
        </a:p>
      </dgm:t>
    </dgm:pt>
    <dgm:pt modelId="{F8E2EB98-BD7A-4181-95C1-8F3785013078}" type="parTrans" cxnId="{B8CB4C4F-67F4-496F-88EA-F955F7D2E0F5}">
      <dgm:prSet/>
      <dgm:spPr/>
      <dgm:t>
        <a:bodyPr/>
        <a:lstStyle/>
        <a:p>
          <a:endParaRPr lang="en-US"/>
        </a:p>
      </dgm:t>
    </dgm:pt>
    <dgm:pt modelId="{307BB779-24D3-498E-BBB9-6AE5AD673E12}" type="sibTrans" cxnId="{B8CB4C4F-67F4-496F-88EA-F955F7D2E0F5}">
      <dgm:prSet/>
      <dgm:spPr/>
      <dgm:t>
        <a:bodyPr/>
        <a:lstStyle/>
        <a:p>
          <a:endParaRPr lang="en-US"/>
        </a:p>
      </dgm:t>
    </dgm:pt>
    <dgm:pt modelId="{8E9E8A1C-BC86-45B1-B955-8EBC4D966A54}">
      <dgm:prSet/>
      <dgm:spPr/>
      <dgm:t>
        <a:bodyPr/>
        <a:lstStyle/>
        <a:p>
          <a:r>
            <a:rPr lang="en-US"/>
            <a:t>(BE SURE THEY ARE NOT TOUCHING ANYTHING!)</a:t>
          </a:r>
        </a:p>
      </dgm:t>
    </dgm:pt>
    <dgm:pt modelId="{61A9C4B9-8D19-4523-83D7-D26CD72BFCD8}" type="parTrans" cxnId="{28212CF6-B2A7-40B9-87B5-9AB6707CF7D1}">
      <dgm:prSet/>
      <dgm:spPr/>
      <dgm:t>
        <a:bodyPr/>
        <a:lstStyle/>
        <a:p>
          <a:endParaRPr lang="en-US"/>
        </a:p>
      </dgm:t>
    </dgm:pt>
    <dgm:pt modelId="{382093CC-AD37-4B59-BFA1-727B52D69915}" type="sibTrans" cxnId="{28212CF6-B2A7-40B9-87B5-9AB6707CF7D1}">
      <dgm:prSet/>
      <dgm:spPr/>
      <dgm:t>
        <a:bodyPr/>
        <a:lstStyle/>
        <a:p>
          <a:endParaRPr lang="en-US"/>
        </a:p>
      </dgm:t>
    </dgm:pt>
    <dgm:pt modelId="{B06E47D6-F788-46CA-AF7C-C5F2988A31D8}">
      <dgm:prSet/>
      <dgm:spPr/>
      <dgm:t>
        <a:bodyPr/>
        <a:lstStyle/>
        <a:p>
          <a:r>
            <a:rPr lang="en-US"/>
            <a:t>Wait for steady reading and then announce body weight to recorder</a:t>
          </a:r>
        </a:p>
      </dgm:t>
    </dgm:pt>
    <dgm:pt modelId="{7E794793-133C-410F-89F3-A2A599770BB6}" type="parTrans" cxnId="{3A6A4D06-A4AB-4C9B-A0E7-F93B6998E9BE}">
      <dgm:prSet/>
      <dgm:spPr/>
      <dgm:t>
        <a:bodyPr/>
        <a:lstStyle/>
        <a:p>
          <a:endParaRPr lang="en-US"/>
        </a:p>
      </dgm:t>
    </dgm:pt>
    <dgm:pt modelId="{EE684095-AA37-4F5B-A79D-B3CD70673A6B}" type="sibTrans" cxnId="{3A6A4D06-A4AB-4C9B-A0E7-F93B6998E9BE}">
      <dgm:prSet/>
      <dgm:spPr/>
      <dgm:t>
        <a:bodyPr/>
        <a:lstStyle/>
        <a:p>
          <a:endParaRPr lang="en-US"/>
        </a:p>
      </dgm:t>
    </dgm:pt>
    <dgm:pt modelId="{A662833F-5FDF-4AA2-AF1F-F05C3CF0E123}" type="pres">
      <dgm:prSet presAssocID="{8A2E306D-0988-4020-A1F3-59FD3ABB4FB4}" presName="outerComposite" presStyleCnt="0">
        <dgm:presLayoutVars>
          <dgm:chMax val="5"/>
          <dgm:dir/>
          <dgm:resizeHandles val="exact"/>
        </dgm:presLayoutVars>
      </dgm:prSet>
      <dgm:spPr/>
    </dgm:pt>
    <dgm:pt modelId="{3E83F8EE-2367-4BD3-AF30-C496073D53A2}" type="pres">
      <dgm:prSet presAssocID="{8A2E306D-0988-4020-A1F3-59FD3ABB4FB4}" presName="dummyMaxCanvas" presStyleCnt="0">
        <dgm:presLayoutVars/>
      </dgm:prSet>
      <dgm:spPr/>
    </dgm:pt>
    <dgm:pt modelId="{EEF74138-979E-4162-AC7C-C412D8C9FE1A}" type="pres">
      <dgm:prSet presAssocID="{8A2E306D-0988-4020-A1F3-59FD3ABB4FB4}" presName="FourNodes_1" presStyleLbl="node1" presStyleIdx="0" presStyleCnt="4" custLinFactNeighborX="394" custLinFactNeighborY="-5488">
        <dgm:presLayoutVars>
          <dgm:bulletEnabled val="1"/>
        </dgm:presLayoutVars>
      </dgm:prSet>
      <dgm:spPr/>
    </dgm:pt>
    <dgm:pt modelId="{5B83EFB0-DC44-4113-AC9B-57DF22B3A413}" type="pres">
      <dgm:prSet presAssocID="{8A2E306D-0988-4020-A1F3-59FD3ABB4FB4}" presName="FourNodes_2" presStyleLbl="node1" presStyleIdx="1" presStyleCnt="4">
        <dgm:presLayoutVars>
          <dgm:bulletEnabled val="1"/>
        </dgm:presLayoutVars>
      </dgm:prSet>
      <dgm:spPr/>
    </dgm:pt>
    <dgm:pt modelId="{DD96D770-4FE3-4237-94EC-F0A80E1674C0}" type="pres">
      <dgm:prSet presAssocID="{8A2E306D-0988-4020-A1F3-59FD3ABB4FB4}" presName="FourNodes_3" presStyleLbl="node1" presStyleIdx="2" presStyleCnt="4">
        <dgm:presLayoutVars>
          <dgm:bulletEnabled val="1"/>
        </dgm:presLayoutVars>
      </dgm:prSet>
      <dgm:spPr/>
    </dgm:pt>
    <dgm:pt modelId="{2D775544-F91D-4173-BA76-9CD9CCF627EC}" type="pres">
      <dgm:prSet presAssocID="{8A2E306D-0988-4020-A1F3-59FD3ABB4FB4}" presName="FourNodes_4" presStyleLbl="node1" presStyleIdx="3" presStyleCnt="4">
        <dgm:presLayoutVars>
          <dgm:bulletEnabled val="1"/>
        </dgm:presLayoutVars>
      </dgm:prSet>
      <dgm:spPr/>
    </dgm:pt>
    <dgm:pt modelId="{5CC542D6-F3D1-47CD-AC76-44E1A655E783}" type="pres">
      <dgm:prSet presAssocID="{8A2E306D-0988-4020-A1F3-59FD3ABB4FB4}" presName="FourConn_1-2" presStyleLbl="fgAccFollowNode1" presStyleIdx="0" presStyleCnt="3">
        <dgm:presLayoutVars>
          <dgm:bulletEnabled val="1"/>
        </dgm:presLayoutVars>
      </dgm:prSet>
      <dgm:spPr/>
    </dgm:pt>
    <dgm:pt modelId="{D7140551-E9B3-4307-97DC-C434547BE570}" type="pres">
      <dgm:prSet presAssocID="{8A2E306D-0988-4020-A1F3-59FD3ABB4FB4}" presName="FourConn_2-3" presStyleLbl="fgAccFollowNode1" presStyleIdx="1" presStyleCnt="3">
        <dgm:presLayoutVars>
          <dgm:bulletEnabled val="1"/>
        </dgm:presLayoutVars>
      </dgm:prSet>
      <dgm:spPr/>
    </dgm:pt>
    <dgm:pt modelId="{628BF4E8-FA17-47D7-BCB0-E9941663D264}" type="pres">
      <dgm:prSet presAssocID="{8A2E306D-0988-4020-A1F3-59FD3ABB4FB4}" presName="FourConn_3-4" presStyleLbl="fgAccFollowNode1" presStyleIdx="2" presStyleCnt="3">
        <dgm:presLayoutVars>
          <dgm:bulletEnabled val="1"/>
        </dgm:presLayoutVars>
      </dgm:prSet>
      <dgm:spPr/>
    </dgm:pt>
    <dgm:pt modelId="{C5F550BA-0DA6-42AF-80B0-AE2A86555905}" type="pres">
      <dgm:prSet presAssocID="{8A2E306D-0988-4020-A1F3-59FD3ABB4FB4}" presName="FourNodes_1_text" presStyleLbl="node1" presStyleIdx="3" presStyleCnt="4">
        <dgm:presLayoutVars>
          <dgm:bulletEnabled val="1"/>
        </dgm:presLayoutVars>
      </dgm:prSet>
      <dgm:spPr/>
    </dgm:pt>
    <dgm:pt modelId="{549A6DE7-5755-4370-B7EB-677FE0832F7E}" type="pres">
      <dgm:prSet presAssocID="{8A2E306D-0988-4020-A1F3-59FD3ABB4FB4}" presName="FourNodes_2_text" presStyleLbl="node1" presStyleIdx="3" presStyleCnt="4">
        <dgm:presLayoutVars>
          <dgm:bulletEnabled val="1"/>
        </dgm:presLayoutVars>
      </dgm:prSet>
      <dgm:spPr/>
    </dgm:pt>
    <dgm:pt modelId="{DBA65BF8-0522-473E-AE61-1DEB01D18847}" type="pres">
      <dgm:prSet presAssocID="{8A2E306D-0988-4020-A1F3-59FD3ABB4FB4}" presName="FourNodes_3_text" presStyleLbl="node1" presStyleIdx="3" presStyleCnt="4">
        <dgm:presLayoutVars>
          <dgm:bulletEnabled val="1"/>
        </dgm:presLayoutVars>
      </dgm:prSet>
      <dgm:spPr/>
    </dgm:pt>
    <dgm:pt modelId="{E4D9DB4E-45BC-4D4B-A9BB-8BF3D10993B1}" type="pres">
      <dgm:prSet presAssocID="{8A2E306D-0988-4020-A1F3-59FD3ABB4FB4}" presName="FourNodes_4_text" presStyleLbl="node1" presStyleIdx="3" presStyleCnt="4">
        <dgm:presLayoutVars>
          <dgm:bulletEnabled val="1"/>
        </dgm:presLayoutVars>
      </dgm:prSet>
      <dgm:spPr/>
    </dgm:pt>
  </dgm:ptLst>
  <dgm:cxnLst>
    <dgm:cxn modelId="{9629DB03-0BB5-4B9F-899C-FC8A1DF4CB43}" type="presOf" srcId="{F9A7559C-1949-400E-8950-80EB965D947E}" destId="{5B83EFB0-DC44-4113-AC9B-57DF22B3A413}" srcOrd="0" destOrd="0" presId="urn:microsoft.com/office/officeart/2005/8/layout/vProcess5"/>
    <dgm:cxn modelId="{3A6A4D06-A4AB-4C9B-A0E7-F93B6998E9BE}" srcId="{8A2E306D-0988-4020-A1F3-59FD3ABB4FB4}" destId="{B06E47D6-F788-46CA-AF7C-C5F2988A31D8}" srcOrd="3" destOrd="0" parTransId="{7E794793-133C-410F-89F3-A2A599770BB6}" sibTransId="{EE684095-AA37-4F5B-A79D-B3CD70673A6B}"/>
    <dgm:cxn modelId="{02E5C20B-9A6A-471E-A566-D3C8A45C6F60}" type="presOf" srcId="{B5AE31B5-6088-4CA9-9842-2F15AD3C8DB6}" destId="{C5F550BA-0DA6-42AF-80B0-AE2A86555905}" srcOrd="1" destOrd="0" presId="urn:microsoft.com/office/officeart/2005/8/layout/vProcess5"/>
    <dgm:cxn modelId="{B0173F4E-1FEA-4EE0-BC6D-588018B2D537}" type="presOf" srcId="{8E9E8A1C-BC86-45B1-B955-8EBC4D966A54}" destId="{DD96D770-4FE3-4237-94EC-F0A80E1674C0}" srcOrd="0" destOrd="0" presId="urn:microsoft.com/office/officeart/2005/8/layout/vProcess5"/>
    <dgm:cxn modelId="{E965476F-958C-4EBD-A211-1D4AD6B0A6A1}" type="presOf" srcId="{F9A7559C-1949-400E-8950-80EB965D947E}" destId="{549A6DE7-5755-4370-B7EB-677FE0832F7E}" srcOrd="1" destOrd="0" presId="urn:microsoft.com/office/officeart/2005/8/layout/vProcess5"/>
    <dgm:cxn modelId="{B8CB4C4F-67F4-496F-88EA-F955F7D2E0F5}" srcId="{8A2E306D-0988-4020-A1F3-59FD3ABB4FB4}" destId="{F9A7559C-1949-400E-8950-80EB965D947E}" srcOrd="1" destOrd="0" parTransId="{F8E2EB98-BD7A-4181-95C1-8F3785013078}" sibTransId="{307BB779-24D3-498E-BBB9-6AE5AD673E12}"/>
    <dgm:cxn modelId="{F6F65251-451C-4BE1-92D2-F00F863D5E14}" type="presOf" srcId="{382093CC-AD37-4B59-BFA1-727B52D69915}" destId="{628BF4E8-FA17-47D7-BCB0-E9941663D264}" srcOrd="0" destOrd="0" presId="urn:microsoft.com/office/officeart/2005/8/layout/vProcess5"/>
    <dgm:cxn modelId="{8E901852-0C76-454A-B48E-49AC0DAEA137}" type="presOf" srcId="{5DBB30BB-1CD8-47CA-ABD0-869D075CAA26}" destId="{5CC542D6-F3D1-47CD-AC76-44E1A655E783}" srcOrd="0" destOrd="0" presId="urn:microsoft.com/office/officeart/2005/8/layout/vProcess5"/>
    <dgm:cxn modelId="{5D76DC75-CB0A-4A0E-B233-540535B2BF0F}" type="presOf" srcId="{B06E47D6-F788-46CA-AF7C-C5F2988A31D8}" destId="{E4D9DB4E-45BC-4D4B-A9BB-8BF3D10993B1}" srcOrd="1" destOrd="0" presId="urn:microsoft.com/office/officeart/2005/8/layout/vProcess5"/>
    <dgm:cxn modelId="{03CCD77C-422A-4E1F-A282-2AE771E85C75}" type="presOf" srcId="{8E9E8A1C-BC86-45B1-B955-8EBC4D966A54}" destId="{DBA65BF8-0522-473E-AE61-1DEB01D18847}" srcOrd="1" destOrd="0" presId="urn:microsoft.com/office/officeart/2005/8/layout/vProcess5"/>
    <dgm:cxn modelId="{823E3B8D-7405-43B4-8E89-DF21DECDD41A}" type="presOf" srcId="{307BB779-24D3-498E-BBB9-6AE5AD673E12}" destId="{D7140551-E9B3-4307-97DC-C434547BE570}" srcOrd="0" destOrd="0" presId="urn:microsoft.com/office/officeart/2005/8/layout/vProcess5"/>
    <dgm:cxn modelId="{B60146A4-03EC-46C8-9C78-1A54D532A9E0}" type="presOf" srcId="{8A2E306D-0988-4020-A1F3-59FD3ABB4FB4}" destId="{A662833F-5FDF-4AA2-AF1F-F05C3CF0E123}" srcOrd="0" destOrd="0" presId="urn:microsoft.com/office/officeart/2005/8/layout/vProcess5"/>
    <dgm:cxn modelId="{0C1CC0D0-EE8F-4544-9A94-3670B9C7888A}" type="presOf" srcId="{B5AE31B5-6088-4CA9-9842-2F15AD3C8DB6}" destId="{EEF74138-979E-4162-AC7C-C412D8C9FE1A}" srcOrd="0" destOrd="0" presId="urn:microsoft.com/office/officeart/2005/8/layout/vProcess5"/>
    <dgm:cxn modelId="{C5B81FE3-BF0D-4C96-96AD-5F725E85114F}" srcId="{8A2E306D-0988-4020-A1F3-59FD3ABB4FB4}" destId="{B5AE31B5-6088-4CA9-9842-2F15AD3C8DB6}" srcOrd="0" destOrd="0" parTransId="{4B480031-D571-4E2B-9C36-A80FBF5FBF84}" sibTransId="{5DBB30BB-1CD8-47CA-ABD0-869D075CAA26}"/>
    <dgm:cxn modelId="{28212CF6-B2A7-40B9-87B5-9AB6707CF7D1}" srcId="{8A2E306D-0988-4020-A1F3-59FD3ABB4FB4}" destId="{8E9E8A1C-BC86-45B1-B955-8EBC4D966A54}" srcOrd="2" destOrd="0" parTransId="{61A9C4B9-8D19-4523-83D7-D26CD72BFCD8}" sibTransId="{382093CC-AD37-4B59-BFA1-727B52D69915}"/>
    <dgm:cxn modelId="{445B68F6-0509-4CFC-94AA-F6386649D50D}" type="presOf" srcId="{B06E47D6-F788-46CA-AF7C-C5F2988A31D8}" destId="{2D775544-F91D-4173-BA76-9CD9CCF627EC}" srcOrd="0" destOrd="0" presId="urn:microsoft.com/office/officeart/2005/8/layout/vProcess5"/>
    <dgm:cxn modelId="{EDE0AE29-0ADF-4B51-ACD4-560169681E32}" type="presParOf" srcId="{A662833F-5FDF-4AA2-AF1F-F05C3CF0E123}" destId="{3E83F8EE-2367-4BD3-AF30-C496073D53A2}" srcOrd="0" destOrd="0" presId="urn:microsoft.com/office/officeart/2005/8/layout/vProcess5"/>
    <dgm:cxn modelId="{3D90FA51-EB57-4C2F-9335-FE8A4F2E040F}" type="presParOf" srcId="{A662833F-5FDF-4AA2-AF1F-F05C3CF0E123}" destId="{EEF74138-979E-4162-AC7C-C412D8C9FE1A}" srcOrd="1" destOrd="0" presId="urn:microsoft.com/office/officeart/2005/8/layout/vProcess5"/>
    <dgm:cxn modelId="{5A5921DA-75DA-48D0-B38B-DD3F0D257D99}" type="presParOf" srcId="{A662833F-5FDF-4AA2-AF1F-F05C3CF0E123}" destId="{5B83EFB0-DC44-4113-AC9B-57DF22B3A413}" srcOrd="2" destOrd="0" presId="urn:microsoft.com/office/officeart/2005/8/layout/vProcess5"/>
    <dgm:cxn modelId="{9EA33A75-336A-4835-884A-6E11C0595EF0}" type="presParOf" srcId="{A662833F-5FDF-4AA2-AF1F-F05C3CF0E123}" destId="{DD96D770-4FE3-4237-94EC-F0A80E1674C0}" srcOrd="3" destOrd="0" presId="urn:microsoft.com/office/officeart/2005/8/layout/vProcess5"/>
    <dgm:cxn modelId="{6358C2D9-FAD7-4911-96C6-2D6AC05315DD}" type="presParOf" srcId="{A662833F-5FDF-4AA2-AF1F-F05C3CF0E123}" destId="{2D775544-F91D-4173-BA76-9CD9CCF627EC}" srcOrd="4" destOrd="0" presId="urn:microsoft.com/office/officeart/2005/8/layout/vProcess5"/>
    <dgm:cxn modelId="{CF29EE38-CCCF-4F82-A915-B5541432407E}" type="presParOf" srcId="{A662833F-5FDF-4AA2-AF1F-F05C3CF0E123}" destId="{5CC542D6-F3D1-47CD-AC76-44E1A655E783}" srcOrd="5" destOrd="0" presId="urn:microsoft.com/office/officeart/2005/8/layout/vProcess5"/>
    <dgm:cxn modelId="{99DB4EF1-6DDE-4476-8EF0-2246499CAE95}" type="presParOf" srcId="{A662833F-5FDF-4AA2-AF1F-F05C3CF0E123}" destId="{D7140551-E9B3-4307-97DC-C434547BE570}" srcOrd="6" destOrd="0" presId="urn:microsoft.com/office/officeart/2005/8/layout/vProcess5"/>
    <dgm:cxn modelId="{5151DFDE-0E94-40E1-AD35-1DD4829F7348}" type="presParOf" srcId="{A662833F-5FDF-4AA2-AF1F-F05C3CF0E123}" destId="{628BF4E8-FA17-47D7-BCB0-E9941663D264}" srcOrd="7" destOrd="0" presId="urn:microsoft.com/office/officeart/2005/8/layout/vProcess5"/>
    <dgm:cxn modelId="{C1E134BF-61C3-41B3-9E4E-B91E9742DEA0}" type="presParOf" srcId="{A662833F-5FDF-4AA2-AF1F-F05C3CF0E123}" destId="{C5F550BA-0DA6-42AF-80B0-AE2A86555905}" srcOrd="8" destOrd="0" presId="urn:microsoft.com/office/officeart/2005/8/layout/vProcess5"/>
    <dgm:cxn modelId="{DE66586A-9C3F-40C8-AACE-8C8161C0B50D}" type="presParOf" srcId="{A662833F-5FDF-4AA2-AF1F-F05C3CF0E123}" destId="{549A6DE7-5755-4370-B7EB-677FE0832F7E}" srcOrd="9" destOrd="0" presId="urn:microsoft.com/office/officeart/2005/8/layout/vProcess5"/>
    <dgm:cxn modelId="{D8869E38-6E16-4379-8931-94B12ACF54EF}" type="presParOf" srcId="{A662833F-5FDF-4AA2-AF1F-F05C3CF0E123}" destId="{DBA65BF8-0522-473E-AE61-1DEB01D18847}" srcOrd="10" destOrd="0" presId="urn:microsoft.com/office/officeart/2005/8/layout/vProcess5"/>
    <dgm:cxn modelId="{6744204D-491B-4EFD-B53D-8ABBFD4DDD31}" type="presParOf" srcId="{A662833F-5FDF-4AA2-AF1F-F05C3CF0E123}" destId="{E4D9DB4E-45BC-4D4B-A9BB-8BF3D10993B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7FDBF5-4559-42EA-B308-0D098D1C1C64}"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B2082BB1-53B4-4E6E-9956-6CAB011E778E}">
      <dgm:prSet/>
      <dgm:spPr/>
      <dgm:t>
        <a:bodyPr/>
        <a:lstStyle/>
        <a:p>
          <a:r>
            <a:rPr lang="en-US" dirty="0"/>
            <a:t>Positioning</a:t>
          </a:r>
        </a:p>
      </dgm:t>
    </dgm:pt>
    <dgm:pt modelId="{917F4B27-68FB-4278-919C-9B2EF74ADDB0}" type="parTrans" cxnId="{BF43FF21-9027-45C9-B55C-CEBA0B1C3EA8}">
      <dgm:prSet/>
      <dgm:spPr/>
      <dgm:t>
        <a:bodyPr/>
        <a:lstStyle/>
        <a:p>
          <a:endParaRPr lang="en-US"/>
        </a:p>
      </dgm:t>
    </dgm:pt>
    <dgm:pt modelId="{A97E3376-4924-4A0B-8D8B-791A5A2D29D0}" type="sibTrans" cxnId="{BF43FF21-9027-45C9-B55C-CEBA0B1C3EA8}">
      <dgm:prSet/>
      <dgm:spPr/>
      <dgm:t>
        <a:bodyPr/>
        <a:lstStyle/>
        <a:p>
          <a:endParaRPr lang="en-US"/>
        </a:p>
      </dgm:t>
    </dgm:pt>
    <dgm:pt modelId="{84121BF6-3C3F-45F2-820F-9ABE8698F9FC}">
      <dgm:prSet/>
      <dgm:spPr/>
      <dgm:t>
        <a:bodyPr/>
        <a:lstStyle/>
        <a:p>
          <a:r>
            <a:rPr lang="en-US"/>
            <a:t>Locate</a:t>
          </a:r>
        </a:p>
      </dgm:t>
    </dgm:pt>
    <dgm:pt modelId="{886F8965-7A5E-4B13-9E40-6DF2CA5B8295}" type="parTrans" cxnId="{DE09498D-9A2B-4BCC-B0AD-9A415BBAA2BD}">
      <dgm:prSet/>
      <dgm:spPr/>
      <dgm:t>
        <a:bodyPr/>
        <a:lstStyle/>
        <a:p>
          <a:endParaRPr lang="en-US"/>
        </a:p>
      </dgm:t>
    </dgm:pt>
    <dgm:pt modelId="{86913BA8-3F92-4C74-B67E-8FC6B8EAB451}" type="sibTrans" cxnId="{DE09498D-9A2B-4BCC-B0AD-9A415BBAA2BD}">
      <dgm:prSet/>
      <dgm:spPr/>
      <dgm:t>
        <a:bodyPr/>
        <a:lstStyle/>
        <a:p>
          <a:endParaRPr lang="en-US"/>
        </a:p>
      </dgm:t>
    </dgm:pt>
    <dgm:pt modelId="{5774857D-8D86-4A09-92BE-83E1AB90C394}">
      <dgm:prSet/>
      <dgm:spPr/>
      <dgm:t>
        <a:bodyPr/>
        <a:lstStyle/>
        <a:p>
          <a:r>
            <a:rPr lang="en-US"/>
            <a:t>Release and relocate</a:t>
          </a:r>
        </a:p>
      </dgm:t>
    </dgm:pt>
    <dgm:pt modelId="{44E18C94-55DD-44EE-95AC-B473AD72A167}" type="parTrans" cxnId="{9FD2E613-5CBD-4A54-BDFB-B4E3CDF43349}">
      <dgm:prSet/>
      <dgm:spPr/>
      <dgm:t>
        <a:bodyPr/>
        <a:lstStyle/>
        <a:p>
          <a:endParaRPr lang="en-US"/>
        </a:p>
      </dgm:t>
    </dgm:pt>
    <dgm:pt modelId="{8273DCFC-C400-4E57-A368-5B140C2A01FE}" type="sibTrans" cxnId="{9FD2E613-5CBD-4A54-BDFB-B4E3CDF43349}">
      <dgm:prSet/>
      <dgm:spPr/>
      <dgm:t>
        <a:bodyPr/>
        <a:lstStyle/>
        <a:p>
          <a:endParaRPr lang="en-US"/>
        </a:p>
      </dgm:t>
    </dgm:pt>
    <dgm:pt modelId="{062F43AF-C871-482C-891E-9D551B977240}">
      <dgm:prSet/>
      <dgm:spPr/>
      <dgm:t>
        <a:bodyPr/>
        <a:lstStyle/>
        <a:p>
          <a:r>
            <a:rPr lang="en-US"/>
            <a:t>Mark</a:t>
          </a:r>
        </a:p>
      </dgm:t>
    </dgm:pt>
    <dgm:pt modelId="{53CB2369-8435-4613-9645-915C7CF448DD}" type="parTrans" cxnId="{09255531-7B75-4E7E-A4D3-E6ED2996B76E}">
      <dgm:prSet/>
      <dgm:spPr/>
      <dgm:t>
        <a:bodyPr/>
        <a:lstStyle/>
        <a:p>
          <a:endParaRPr lang="en-US"/>
        </a:p>
      </dgm:t>
    </dgm:pt>
    <dgm:pt modelId="{4BAA137F-AC7C-476C-B37D-6F8CCD893A80}" type="sibTrans" cxnId="{09255531-7B75-4E7E-A4D3-E6ED2996B76E}">
      <dgm:prSet/>
      <dgm:spPr/>
      <dgm:t>
        <a:bodyPr/>
        <a:lstStyle/>
        <a:p>
          <a:endParaRPr lang="en-US"/>
        </a:p>
      </dgm:t>
    </dgm:pt>
    <dgm:pt modelId="{255CF74B-B26A-4868-8B99-09B0562940FA}">
      <dgm:prSet/>
      <dgm:spPr/>
      <dgm:t>
        <a:bodyPr/>
        <a:lstStyle/>
        <a:p>
          <a:r>
            <a:rPr lang="en-US"/>
            <a:t>Final Check &amp; Proceed</a:t>
          </a:r>
        </a:p>
      </dgm:t>
    </dgm:pt>
    <dgm:pt modelId="{F87A4A4C-2CDF-4A35-B01C-091499AD41B2}" type="parTrans" cxnId="{03E07A35-62F0-45E7-9657-EEA37A896DEB}">
      <dgm:prSet/>
      <dgm:spPr/>
      <dgm:t>
        <a:bodyPr/>
        <a:lstStyle/>
        <a:p>
          <a:endParaRPr lang="en-US"/>
        </a:p>
      </dgm:t>
    </dgm:pt>
    <dgm:pt modelId="{B165529D-C2AA-446A-AC7B-2D1CBA9E1EBB}" type="sibTrans" cxnId="{03E07A35-62F0-45E7-9657-EEA37A896DEB}">
      <dgm:prSet/>
      <dgm:spPr/>
      <dgm:t>
        <a:bodyPr/>
        <a:lstStyle/>
        <a:p>
          <a:endParaRPr lang="en-US"/>
        </a:p>
      </dgm:t>
    </dgm:pt>
    <dgm:pt modelId="{DDC4917D-839E-4F88-8938-A5FA48E955BA}" type="pres">
      <dgm:prSet presAssocID="{A47FDBF5-4559-42EA-B308-0D098D1C1C64}" presName="vert0" presStyleCnt="0">
        <dgm:presLayoutVars>
          <dgm:dir/>
          <dgm:animOne val="branch"/>
          <dgm:animLvl val="lvl"/>
        </dgm:presLayoutVars>
      </dgm:prSet>
      <dgm:spPr/>
    </dgm:pt>
    <dgm:pt modelId="{74332029-4B0D-4CDE-A56F-22817A5414E2}" type="pres">
      <dgm:prSet presAssocID="{B2082BB1-53B4-4E6E-9956-6CAB011E778E}" presName="thickLine" presStyleLbl="alignNode1" presStyleIdx="0" presStyleCnt="5"/>
      <dgm:spPr/>
    </dgm:pt>
    <dgm:pt modelId="{60C036E0-D877-43A2-9F45-594FA2900D71}" type="pres">
      <dgm:prSet presAssocID="{B2082BB1-53B4-4E6E-9956-6CAB011E778E}" presName="horz1" presStyleCnt="0"/>
      <dgm:spPr/>
    </dgm:pt>
    <dgm:pt modelId="{71DF48B4-1BB7-4325-BB36-73F2CBDBCF93}" type="pres">
      <dgm:prSet presAssocID="{B2082BB1-53B4-4E6E-9956-6CAB011E778E}" presName="tx1" presStyleLbl="revTx" presStyleIdx="0" presStyleCnt="5" custLinFactNeighborX="12307" custLinFactNeighborY="-61"/>
      <dgm:spPr/>
    </dgm:pt>
    <dgm:pt modelId="{E9D09E36-3A41-42FB-BE72-29E6B8503B17}" type="pres">
      <dgm:prSet presAssocID="{B2082BB1-53B4-4E6E-9956-6CAB011E778E}" presName="vert1" presStyleCnt="0"/>
      <dgm:spPr/>
    </dgm:pt>
    <dgm:pt modelId="{9EF8658D-683F-48B4-8326-88BB50CE9712}" type="pres">
      <dgm:prSet presAssocID="{84121BF6-3C3F-45F2-820F-9ABE8698F9FC}" presName="thickLine" presStyleLbl="alignNode1" presStyleIdx="1" presStyleCnt="5"/>
      <dgm:spPr/>
    </dgm:pt>
    <dgm:pt modelId="{CC6F2A8F-75EB-4C85-8CB1-A39318052255}" type="pres">
      <dgm:prSet presAssocID="{84121BF6-3C3F-45F2-820F-9ABE8698F9FC}" presName="horz1" presStyleCnt="0"/>
      <dgm:spPr/>
    </dgm:pt>
    <dgm:pt modelId="{AC68E376-FDFD-48A1-86F7-C25A9DAAF34D}" type="pres">
      <dgm:prSet presAssocID="{84121BF6-3C3F-45F2-820F-9ABE8698F9FC}" presName="tx1" presStyleLbl="revTx" presStyleIdx="1" presStyleCnt="5"/>
      <dgm:spPr/>
    </dgm:pt>
    <dgm:pt modelId="{CA1B49DC-6D4A-4227-83B7-06486FB56879}" type="pres">
      <dgm:prSet presAssocID="{84121BF6-3C3F-45F2-820F-9ABE8698F9FC}" presName="vert1" presStyleCnt="0"/>
      <dgm:spPr/>
    </dgm:pt>
    <dgm:pt modelId="{B73E9C55-9C99-488C-9BAB-CCB9073E0597}" type="pres">
      <dgm:prSet presAssocID="{5774857D-8D86-4A09-92BE-83E1AB90C394}" presName="thickLine" presStyleLbl="alignNode1" presStyleIdx="2" presStyleCnt="5"/>
      <dgm:spPr/>
    </dgm:pt>
    <dgm:pt modelId="{3365E1EE-9BAE-472F-8E16-9CB53444B22D}" type="pres">
      <dgm:prSet presAssocID="{5774857D-8D86-4A09-92BE-83E1AB90C394}" presName="horz1" presStyleCnt="0"/>
      <dgm:spPr/>
    </dgm:pt>
    <dgm:pt modelId="{74A585DE-AFA3-444C-975B-3F1BC3B5B032}" type="pres">
      <dgm:prSet presAssocID="{5774857D-8D86-4A09-92BE-83E1AB90C394}" presName="tx1" presStyleLbl="revTx" presStyleIdx="2" presStyleCnt="5"/>
      <dgm:spPr/>
    </dgm:pt>
    <dgm:pt modelId="{D4660AC9-BA1A-42C3-9442-DB07EE011C88}" type="pres">
      <dgm:prSet presAssocID="{5774857D-8D86-4A09-92BE-83E1AB90C394}" presName="vert1" presStyleCnt="0"/>
      <dgm:spPr/>
    </dgm:pt>
    <dgm:pt modelId="{3FB31779-EC69-43B1-9477-7F5042EA240D}" type="pres">
      <dgm:prSet presAssocID="{062F43AF-C871-482C-891E-9D551B977240}" presName="thickLine" presStyleLbl="alignNode1" presStyleIdx="3" presStyleCnt="5"/>
      <dgm:spPr/>
    </dgm:pt>
    <dgm:pt modelId="{CA8B972A-BA31-4957-8DFA-0CD139D77D49}" type="pres">
      <dgm:prSet presAssocID="{062F43AF-C871-482C-891E-9D551B977240}" presName="horz1" presStyleCnt="0"/>
      <dgm:spPr/>
    </dgm:pt>
    <dgm:pt modelId="{4A545EC1-FF9C-467F-BA51-8837B0E7B4BB}" type="pres">
      <dgm:prSet presAssocID="{062F43AF-C871-482C-891E-9D551B977240}" presName="tx1" presStyleLbl="revTx" presStyleIdx="3" presStyleCnt="5"/>
      <dgm:spPr/>
    </dgm:pt>
    <dgm:pt modelId="{F1BA7D26-E0A5-4EBF-9559-BABF063C5395}" type="pres">
      <dgm:prSet presAssocID="{062F43AF-C871-482C-891E-9D551B977240}" presName="vert1" presStyleCnt="0"/>
      <dgm:spPr/>
    </dgm:pt>
    <dgm:pt modelId="{880F1D17-1D59-40DC-81E6-9F052AB795C6}" type="pres">
      <dgm:prSet presAssocID="{255CF74B-B26A-4868-8B99-09B0562940FA}" presName="thickLine" presStyleLbl="alignNode1" presStyleIdx="4" presStyleCnt="5"/>
      <dgm:spPr/>
    </dgm:pt>
    <dgm:pt modelId="{181AAFC2-44F2-4EAE-8095-B9397993F091}" type="pres">
      <dgm:prSet presAssocID="{255CF74B-B26A-4868-8B99-09B0562940FA}" presName="horz1" presStyleCnt="0"/>
      <dgm:spPr/>
    </dgm:pt>
    <dgm:pt modelId="{110C4C0C-13FC-4814-808B-AD577338167D}" type="pres">
      <dgm:prSet presAssocID="{255CF74B-B26A-4868-8B99-09B0562940FA}" presName="tx1" presStyleLbl="revTx" presStyleIdx="4" presStyleCnt="5"/>
      <dgm:spPr/>
    </dgm:pt>
    <dgm:pt modelId="{03AC0A66-1639-4004-98A9-79E6071540AD}" type="pres">
      <dgm:prSet presAssocID="{255CF74B-B26A-4868-8B99-09B0562940FA}" presName="vert1" presStyleCnt="0"/>
      <dgm:spPr/>
    </dgm:pt>
  </dgm:ptLst>
  <dgm:cxnLst>
    <dgm:cxn modelId="{9FD2E613-5CBD-4A54-BDFB-B4E3CDF43349}" srcId="{A47FDBF5-4559-42EA-B308-0D098D1C1C64}" destId="{5774857D-8D86-4A09-92BE-83E1AB90C394}" srcOrd="2" destOrd="0" parTransId="{44E18C94-55DD-44EE-95AC-B473AD72A167}" sibTransId="{8273DCFC-C400-4E57-A368-5B140C2A01FE}"/>
    <dgm:cxn modelId="{E5F45617-D8D3-46BF-912B-5192175C5DE5}" type="presOf" srcId="{B2082BB1-53B4-4E6E-9956-6CAB011E778E}" destId="{71DF48B4-1BB7-4325-BB36-73F2CBDBCF93}" srcOrd="0" destOrd="0" presId="urn:microsoft.com/office/officeart/2008/layout/LinedList"/>
    <dgm:cxn modelId="{BF43FF21-9027-45C9-B55C-CEBA0B1C3EA8}" srcId="{A47FDBF5-4559-42EA-B308-0D098D1C1C64}" destId="{B2082BB1-53B4-4E6E-9956-6CAB011E778E}" srcOrd="0" destOrd="0" parTransId="{917F4B27-68FB-4278-919C-9B2EF74ADDB0}" sibTransId="{A97E3376-4924-4A0B-8D8B-791A5A2D29D0}"/>
    <dgm:cxn modelId="{09255531-7B75-4E7E-A4D3-E6ED2996B76E}" srcId="{A47FDBF5-4559-42EA-B308-0D098D1C1C64}" destId="{062F43AF-C871-482C-891E-9D551B977240}" srcOrd="3" destOrd="0" parTransId="{53CB2369-8435-4613-9645-915C7CF448DD}" sibTransId="{4BAA137F-AC7C-476C-B37D-6F8CCD893A80}"/>
    <dgm:cxn modelId="{03E07A35-62F0-45E7-9657-EEA37A896DEB}" srcId="{A47FDBF5-4559-42EA-B308-0D098D1C1C64}" destId="{255CF74B-B26A-4868-8B99-09B0562940FA}" srcOrd="4" destOrd="0" parTransId="{F87A4A4C-2CDF-4A35-B01C-091499AD41B2}" sibTransId="{B165529D-C2AA-446A-AC7B-2D1CBA9E1EBB}"/>
    <dgm:cxn modelId="{D8F93876-3232-4038-9388-2663F94D18C8}" type="presOf" srcId="{84121BF6-3C3F-45F2-820F-9ABE8698F9FC}" destId="{AC68E376-FDFD-48A1-86F7-C25A9DAAF34D}" srcOrd="0" destOrd="0" presId="urn:microsoft.com/office/officeart/2008/layout/LinedList"/>
    <dgm:cxn modelId="{C0FEC757-8484-4EF8-B9D7-A890AF922A33}" type="presOf" srcId="{062F43AF-C871-482C-891E-9D551B977240}" destId="{4A545EC1-FF9C-467F-BA51-8837B0E7B4BB}" srcOrd="0" destOrd="0" presId="urn:microsoft.com/office/officeart/2008/layout/LinedList"/>
    <dgm:cxn modelId="{DE09498D-9A2B-4BCC-B0AD-9A415BBAA2BD}" srcId="{A47FDBF5-4559-42EA-B308-0D098D1C1C64}" destId="{84121BF6-3C3F-45F2-820F-9ABE8698F9FC}" srcOrd="1" destOrd="0" parTransId="{886F8965-7A5E-4B13-9E40-6DF2CA5B8295}" sibTransId="{86913BA8-3F92-4C74-B67E-8FC6B8EAB451}"/>
    <dgm:cxn modelId="{5309ADAE-1302-46E7-B854-F531A6FACE64}" type="presOf" srcId="{A47FDBF5-4559-42EA-B308-0D098D1C1C64}" destId="{DDC4917D-839E-4F88-8938-A5FA48E955BA}" srcOrd="0" destOrd="0" presId="urn:microsoft.com/office/officeart/2008/layout/LinedList"/>
    <dgm:cxn modelId="{5F58A2BC-7306-4967-9348-C375A71F4981}" type="presOf" srcId="{255CF74B-B26A-4868-8B99-09B0562940FA}" destId="{110C4C0C-13FC-4814-808B-AD577338167D}" srcOrd="0" destOrd="0" presId="urn:microsoft.com/office/officeart/2008/layout/LinedList"/>
    <dgm:cxn modelId="{DDC926E7-A568-41E8-9021-5B3006CFB0C3}" type="presOf" srcId="{5774857D-8D86-4A09-92BE-83E1AB90C394}" destId="{74A585DE-AFA3-444C-975B-3F1BC3B5B032}" srcOrd="0" destOrd="0" presId="urn:microsoft.com/office/officeart/2008/layout/LinedList"/>
    <dgm:cxn modelId="{3B5226C5-9D54-482F-8875-C431056E6993}" type="presParOf" srcId="{DDC4917D-839E-4F88-8938-A5FA48E955BA}" destId="{74332029-4B0D-4CDE-A56F-22817A5414E2}" srcOrd="0" destOrd="0" presId="urn:microsoft.com/office/officeart/2008/layout/LinedList"/>
    <dgm:cxn modelId="{C775C0B0-C305-4A35-93B5-9B394EB72167}" type="presParOf" srcId="{DDC4917D-839E-4F88-8938-A5FA48E955BA}" destId="{60C036E0-D877-43A2-9F45-594FA2900D71}" srcOrd="1" destOrd="0" presId="urn:microsoft.com/office/officeart/2008/layout/LinedList"/>
    <dgm:cxn modelId="{DB69736F-8159-4827-B7C6-3D4D1EA9AFCB}" type="presParOf" srcId="{60C036E0-D877-43A2-9F45-594FA2900D71}" destId="{71DF48B4-1BB7-4325-BB36-73F2CBDBCF93}" srcOrd="0" destOrd="0" presId="urn:microsoft.com/office/officeart/2008/layout/LinedList"/>
    <dgm:cxn modelId="{CB021860-D353-4957-9D34-E73D58E5B996}" type="presParOf" srcId="{60C036E0-D877-43A2-9F45-594FA2900D71}" destId="{E9D09E36-3A41-42FB-BE72-29E6B8503B17}" srcOrd="1" destOrd="0" presId="urn:microsoft.com/office/officeart/2008/layout/LinedList"/>
    <dgm:cxn modelId="{6BBD8023-B068-41F9-B26B-8B284EC5D36B}" type="presParOf" srcId="{DDC4917D-839E-4F88-8938-A5FA48E955BA}" destId="{9EF8658D-683F-48B4-8326-88BB50CE9712}" srcOrd="2" destOrd="0" presId="urn:microsoft.com/office/officeart/2008/layout/LinedList"/>
    <dgm:cxn modelId="{7CEC6969-2C1E-4FA9-A57D-84B9BF5B1BC0}" type="presParOf" srcId="{DDC4917D-839E-4F88-8938-A5FA48E955BA}" destId="{CC6F2A8F-75EB-4C85-8CB1-A39318052255}" srcOrd="3" destOrd="0" presId="urn:microsoft.com/office/officeart/2008/layout/LinedList"/>
    <dgm:cxn modelId="{8A72DEF2-A46C-4689-A04C-68CA51078627}" type="presParOf" srcId="{CC6F2A8F-75EB-4C85-8CB1-A39318052255}" destId="{AC68E376-FDFD-48A1-86F7-C25A9DAAF34D}" srcOrd="0" destOrd="0" presId="urn:microsoft.com/office/officeart/2008/layout/LinedList"/>
    <dgm:cxn modelId="{B2ED4071-ED5B-478E-A5FC-6283FF0B8FD4}" type="presParOf" srcId="{CC6F2A8F-75EB-4C85-8CB1-A39318052255}" destId="{CA1B49DC-6D4A-4227-83B7-06486FB56879}" srcOrd="1" destOrd="0" presId="urn:microsoft.com/office/officeart/2008/layout/LinedList"/>
    <dgm:cxn modelId="{F4CCD144-A5B9-4C67-B0E5-2EE2EF69DA44}" type="presParOf" srcId="{DDC4917D-839E-4F88-8938-A5FA48E955BA}" destId="{B73E9C55-9C99-488C-9BAB-CCB9073E0597}" srcOrd="4" destOrd="0" presId="urn:microsoft.com/office/officeart/2008/layout/LinedList"/>
    <dgm:cxn modelId="{885CC862-0FC9-4DF7-A364-103460010AA7}" type="presParOf" srcId="{DDC4917D-839E-4F88-8938-A5FA48E955BA}" destId="{3365E1EE-9BAE-472F-8E16-9CB53444B22D}" srcOrd="5" destOrd="0" presId="urn:microsoft.com/office/officeart/2008/layout/LinedList"/>
    <dgm:cxn modelId="{7A0C7366-4DA0-4FA9-9ADF-359C5E72EE39}" type="presParOf" srcId="{3365E1EE-9BAE-472F-8E16-9CB53444B22D}" destId="{74A585DE-AFA3-444C-975B-3F1BC3B5B032}" srcOrd="0" destOrd="0" presId="urn:microsoft.com/office/officeart/2008/layout/LinedList"/>
    <dgm:cxn modelId="{CF538AAD-1255-4C93-9511-86A2219E3982}" type="presParOf" srcId="{3365E1EE-9BAE-472F-8E16-9CB53444B22D}" destId="{D4660AC9-BA1A-42C3-9442-DB07EE011C88}" srcOrd="1" destOrd="0" presId="urn:microsoft.com/office/officeart/2008/layout/LinedList"/>
    <dgm:cxn modelId="{2E878AFA-E519-4766-8D44-2855AE5272A9}" type="presParOf" srcId="{DDC4917D-839E-4F88-8938-A5FA48E955BA}" destId="{3FB31779-EC69-43B1-9477-7F5042EA240D}" srcOrd="6" destOrd="0" presId="urn:microsoft.com/office/officeart/2008/layout/LinedList"/>
    <dgm:cxn modelId="{301B463A-CAED-4204-A701-E842620019A6}" type="presParOf" srcId="{DDC4917D-839E-4F88-8938-A5FA48E955BA}" destId="{CA8B972A-BA31-4957-8DFA-0CD139D77D49}" srcOrd="7" destOrd="0" presId="urn:microsoft.com/office/officeart/2008/layout/LinedList"/>
    <dgm:cxn modelId="{BC9CD411-4E9F-4FDC-8EBD-9BFC215C9F43}" type="presParOf" srcId="{CA8B972A-BA31-4957-8DFA-0CD139D77D49}" destId="{4A545EC1-FF9C-467F-BA51-8837B0E7B4BB}" srcOrd="0" destOrd="0" presId="urn:microsoft.com/office/officeart/2008/layout/LinedList"/>
    <dgm:cxn modelId="{6D5C4469-C3A2-4D82-985A-7F23F85F0DA0}" type="presParOf" srcId="{CA8B972A-BA31-4957-8DFA-0CD139D77D49}" destId="{F1BA7D26-E0A5-4EBF-9559-BABF063C5395}" srcOrd="1" destOrd="0" presId="urn:microsoft.com/office/officeart/2008/layout/LinedList"/>
    <dgm:cxn modelId="{15BC3F4F-A828-4A00-BC69-CE5B90AB083D}" type="presParOf" srcId="{DDC4917D-839E-4F88-8938-A5FA48E955BA}" destId="{880F1D17-1D59-40DC-81E6-9F052AB795C6}" srcOrd="8" destOrd="0" presId="urn:microsoft.com/office/officeart/2008/layout/LinedList"/>
    <dgm:cxn modelId="{6D3C0AD5-19A7-4ACE-9816-A30596DDD1B9}" type="presParOf" srcId="{DDC4917D-839E-4F88-8938-A5FA48E955BA}" destId="{181AAFC2-44F2-4EAE-8095-B9397993F091}" srcOrd="9" destOrd="0" presId="urn:microsoft.com/office/officeart/2008/layout/LinedList"/>
    <dgm:cxn modelId="{97D8FA83-0C69-4451-9512-04DC67FDA4CF}" type="presParOf" srcId="{181AAFC2-44F2-4EAE-8095-B9397993F091}" destId="{110C4C0C-13FC-4814-808B-AD577338167D}" srcOrd="0" destOrd="0" presId="urn:microsoft.com/office/officeart/2008/layout/LinedList"/>
    <dgm:cxn modelId="{2AF5335A-BE05-4ABE-90D9-9796DA96AAD7}" type="presParOf" srcId="{181AAFC2-44F2-4EAE-8095-B9397993F091}" destId="{03AC0A66-1639-4004-98A9-79E6071540A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74138-979E-4162-AC7C-C412D8C9FE1A}">
      <dsp:nvSpPr>
        <dsp:cNvPr id="0" name=""/>
        <dsp:cNvSpPr/>
      </dsp:nvSpPr>
      <dsp:spPr>
        <a:xfrm>
          <a:off x="18639" y="0"/>
          <a:ext cx="4730749" cy="1020159"/>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Position the subject: in the center of the scale platform facing the recorder</a:t>
          </a:r>
        </a:p>
      </dsp:txBody>
      <dsp:txXfrm>
        <a:off x="48518" y="29879"/>
        <a:ext cx="3543715" cy="960401"/>
      </dsp:txXfrm>
    </dsp:sp>
    <dsp:sp modelId="{5B83EFB0-DC44-4113-AC9B-57DF22B3A413}">
      <dsp:nvSpPr>
        <dsp:cNvPr id="0" name=""/>
        <dsp:cNvSpPr/>
      </dsp:nvSpPr>
      <dsp:spPr>
        <a:xfrm>
          <a:off x="396200" y="1205642"/>
          <a:ext cx="4730749" cy="1020159"/>
        </a:xfrm>
        <a:prstGeom prst="roundRect">
          <a:avLst>
            <a:gd name="adj" fmla="val 10000"/>
          </a:avLst>
        </a:prstGeom>
        <a:gradFill rotWithShape="0">
          <a:gsLst>
            <a:gs pos="0">
              <a:schemeClr val="accent2">
                <a:hueOff val="-2611485"/>
                <a:satOff val="4719"/>
                <a:lumOff val="-4836"/>
                <a:alphaOff val="0"/>
                <a:tint val="100000"/>
                <a:shade val="100000"/>
                <a:satMod val="130000"/>
              </a:schemeClr>
            </a:gs>
            <a:gs pos="100000">
              <a:schemeClr val="accent2">
                <a:hueOff val="-2611485"/>
                <a:satOff val="4719"/>
                <a:lumOff val="-483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Hands should be at sides, and looking straight ahead. </a:t>
          </a:r>
        </a:p>
      </dsp:txBody>
      <dsp:txXfrm>
        <a:off x="426079" y="1235521"/>
        <a:ext cx="3611687" cy="960401"/>
      </dsp:txXfrm>
    </dsp:sp>
    <dsp:sp modelId="{DD96D770-4FE3-4237-94EC-F0A80E1674C0}">
      <dsp:nvSpPr>
        <dsp:cNvPr id="0" name=""/>
        <dsp:cNvSpPr/>
      </dsp:nvSpPr>
      <dsp:spPr>
        <a:xfrm>
          <a:off x="786487" y="2411285"/>
          <a:ext cx="4730749" cy="1020159"/>
        </a:xfrm>
        <a:prstGeom prst="roundRect">
          <a:avLst>
            <a:gd name="adj" fmla="val 10000"/>
          </a:avLst>
        </a:prstGeom>
        <a:gradFill rotWithShape="0">
          <a:gsLst>
            <a:gs pos="0">
              <a:schemeClr val="accent2">
                <a:hueOff val="-5222969"/>
                <a:satOff val="9437"/>
                <a:lumOff val="-9673"/>
                <a:alphaOff val="0"/>
                <a:tint val="100000"/>
                <a:shade val="100000"/>
                <a:satMod val="130000"/>
              </a:schemeClr>
            </a:gs>
            <a:gs pos="100000">
              <a:schemeClr val="accent2">
                <a:hueOff val="-5222969"/>
                <a:satOff val="9437"/>
                <a:lumOff val="-96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 SURE THEY ARE NOT TOUCHING ANYTHING!)</a:t>
          </a:r>
        </a:p>
      </dsp:txBody>
      <dsp:txXfrm>
        <a:off x="816366" y="2441164"/>
        <a:ext cx="3617601" cy="960401"/>
      </dsp:txXfrm>
    </dsp:sp>
    <dsp:sp modelId="{2D775544-F91D-4173-BA76-9CD9CCF627EC}">
      <dsp:nvSpPr>
        <dsp:cNvPr id="0" name=""/>
        <dsp:cNvSpPr/>
      </dsp:nvSpPr>
      <dsp:spPr>
        <a:xfrm>
          <a:off x="1182687" y="3616928"/>
          <a:ext cx="4730749" cy="1020159"/>
        </a:xfrm>
        <a:prstGeom prst="roundRect">
          <a:avLst>
            <a:gd name="adj" fmla="val 10000"/>
          </a:avLst>
        </a:prstGeom>
        <a:gradFill rotWithShape="0">
          <a:gsLst>
            <a:gs pos="0">
              <a:schemeClr val="accent2">
                <a:hueOff val="-7834453"/>
                <a:satOff val="14156"/>
                <a:lumOff val="-14509"/>
                <a:alphaOff val="0"/>
                <a:tint val="100000"/>
                <a:shade val="100000"/>
                <a:satMod val="130000"/>
              </a:schemeClr>
            </a:gs>
            <a:gs pos="100000">
              <a:schemeClr val="accent2">
                <a:hueOff val="-7834453"/>
                <a:satOff val="14156"/>
                <a:lumOff val="-1450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Wait for steady reading and then announce body weight to recorder</a:t>
          </a:r>
        </a:p>
      </dsp:txBody>
      <dsp:txXfrm>
        <a:off x="1212566" y="3646807"/>
        <a:ext cx="3611687" cy="960401"/>
      </dsp:txXfrm>
    </dsp:sp>
    <dsp:sp modelId="{5CC542D6-F3D1-47CD-AC76-44E1A655E783}">
      <dsp:nvSpPr>
        <dsp:cNvPr id="0" name=""/>
        <dsp:cNvSpPr/>
      </dsp:nvSpPr>
      <dsp:spPr>
        <a:xfrm>
          <a:off x="4067646" y="781349"/>
          <a:ext cx="663103" cy="663103"/>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216844" y="781349"/>
        <a:ext cx="364707" cy="498985"/>
      </dsp:txXfrm>
    </dsp:sp>
    <dsp:sp modelId="{D7140551-E9B3-4307-97DC-C434547BE570}">
      <dsp:nvSpPr>
        <dsp:cNvPr id="0" name=""/>
        <dsp:cNvSpPr/>
      </dsp:nvSpPr>
      <dsp:spPr>
        <a:xfrm>
          <a:off x="4463846" y="1986992"/>
          <a:ext cx="663103" cy="663103"/>
        </a:xfrm>
        <a:prstGeom prst="downArrow">
          <a:avLst>
            <a:gd name="adj1" fmla="val 55000"/>
            <a:gd name="adj2" fmla="val 45000"/>
          </a:avLst>
        </a:prstGeom>
        <a:solidFill>
          <a:schemeClr val="accent2">
            <a:tint val="40000"/>
            <a:alpha val="90000"/>
            <a:hueOff val="-3739090"/>
            <a:satOff val="-14964"/>
            <a:lumOff val="-1697"/>
            <a:alphaOff val="0"/>
          </a:schemeClr>
        </a:solidFill>
        <a:ln w="9525" cap="flat" cmpd="sng" algn="ctr">
          <a:solidFill>
            <a:schemeClr val="accent2">
              <a:tint val="40000"/>
              <a:alpha val="90000"/>
              <a:hueOff val="-3739090"/>
              <a:satOff val="-14964"/>
              <a:lumOff val="-169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613044" y="1986992"/>
        <a:ext cx="364707" cy="498985"/>
      </dsp:txXfrm>
    </dsp:sp>
    <dsp:sp modelId="{628BF4E8-FA17-47D7-BCB0-E9941663D264}">
      <dsp:nvSpPr>
        <dsp:cNvPr id="0" name=""/>
        <dsp:cNvSpPr/>
      </dsp:nvSpPr>
      <dsp:spPr>
        <a:xfrm>
          <a:off x="4854133" y="3192635"/>
          <a:ext cx="663103" cy="663103"/>
        </a:xfrm>
        <a:prstGeom prst="downArrow">
          <a:avLst>
            <a:gd name="adj1" fmla="val 55000"/>
            <a:gd name="adj2" fmla="val 45000"/>
          </a:avLst>
        </a:prstGeom>
        <a:solidFill>
          <a:schemeClr val="accent2">
            <a:tint val="40000"/>
            <a:alpha val="90000"/>
            <a:hueOff val="-7478180"/>
            <a:satOff val="-29927"/>
            <a:lumOff val="-3394"/>
            <a:alphaOff val="0"/>
          </a:schemeClr>
        </a:solidFill>
        <a:ln w="9525" cap="flat" cmpd="sng" algn="ctr">
          <a:solidFill>
            <a:schemeClr val="accent2">
              <a:tint val="40000"/>
              <a:alpha val="90000"/>
              <a:hueOff val="-7478180"/>
              <a:satOff val="-29927"/>
              <a:lumOff val="-339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5003331" y="3192635"/>
        <a:ext cx="364707" cy="498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32029-4B0D-4CDE-A56F-22817A5414E2}">
      <dsp:nvSpPr>
        <dsp:cNvPr id="0" name=""/>
        <dsp:cNvSpPr/>
      </dsp:nvSpPr>
      <dsp:spPr>
        <a:xfrm>
          <a:off x="0" y="641"/>
          <a:ext cx="5913437"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F48B4-1BB7-4325-BB36-73F2CBDBCF93}">
      <dsp:nvSpPr>
        <dsp:cNvPr id="0" name=""/>
        <dsp:cNvSpPr/>
      </dsp:nvSpPr>
      <dsp:spPr>
        <a:xfrm>
          <a:off x="0" y="0"/>
          <a:ext cx="5913437"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Positioning</a:t>
          </a:r>
        </a:p>
      </dsp:txBody>
      <dsp:txXfrm>
        <a:off x="0" y="0"/>
        <a:ext cx="5913437" cy="1050033"/>
      </dsp:txXfrm>
    </dsp:sp>
    <dsp:sp modelId="{9EF8658D-683F-48B4-8326-88BB50CE9712}">
      <dsp:nvSpPr>
        <dsp:cNvPr id="0" name=""/>
        <dsp:cNvSpPr/>
      </dsp:nvSpPr>
      <dsp:spPr>
        <a:xfrm>
          <a:off x="0" y="1050674"/>
          <a:ext cx="5913437" cy="0"/>
        </a:xfrm>
        <a:prstGeom prst="line">
          <a:avLst/>
        </a:prstGeom>
        <a:solidFill>
          <a:schemeClr val="accent5">
            <a:hueOff val="-1903960"/>
            <a:satOff val="10080"/>
            <a:lumOff val="-882"/>
            <a:alphaOff val="0"/>
          </a:schemeClr>
        </a:solidFill>
        <a:ln w="25400" cap="flat" cmpd="sng" algn="ctr">
          <a:solidFill>
            <a:schemeClr val="accent5">
              <a:hueOff val="-1903960"/>
              <a:satOff val="10080"/>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8E376-FDFD-48A1-86F7-C25A9DAAF34D}">
      <dsp:nvSpPr>
        <dsp:cNvPr id="0" name=""/>
        <dsp:cNvSpPr/>
      </dsp:nvSpPr>
      <dsp:spPr>
        <a:xfrm>
          <a:off x="0" y="1050674"/>
          <a:ext cx="5913437"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Locate</a:t>
          </a:r>
        </a:p>
      </dsp:txBody>
      <dsp:txXfrm>
        <a:off x="0" y="1050674"/>
        <a:ext cx="5913437" cy="1050033"/>
      </dsp:txXfrm>
    </dsp:sp>
    <dsp:sp modelId="{B73E9C55-9C99-488C-9BAB-CCB9073E0597}">
      <dsp:nvSpPr>
        <dsp:cNvPr id="0" name=""/>
        <dsp:cNvSpPr/>
      </dsp:nvSpPr>
      <dsp:spPr>
        <a:xfrm>
          <a:off x="0" y="2100708"/>
          <a:ext cx="5913437" cy="0"/>
        </a:xfrm>
        <a:prstGeom prst="line">
          <a:avLst/>
        </a:prstGeom>
        <a:solidFill>
          <a:schemeClr val="accent5">
            <a:hueOff val="-3807921"/>
            <a:satOff val="20160"/>
            <a:lumOff val="-1765"/>
            <a:alphaOff val="0"/>
          </a:schemeClr>
        </a:solidFill>
        <a:ln w="25400" cap="flat" cmpd="sng" algn="ctr">
          <a:solidFill>
            <a:schemeClr val="accent5">
              <a:hueOff val="-3807921"/>
              <a:satOff val="20160"/>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585DE-AFA3-444C-975B-3F1BC3B5B032}">
      <dsp:nvSpPr>
        <dsp:cNvPr id="0" name=""/>
        <dsp:cNvSpPr/>
      </dsp:nvSpPr>
      <dsp:spPr>
        <a:xfrm>
          <a:off x="0" y="2100708"/>
          <a:ext cx="5913437"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Release and relocate</a:t>
          </a:r>
        </a:p>
      </dsp:txBody>
      <dsp:txXfrm>
        <a:off x="0" y="2100708"/>
        <a:ext cx="5913437" cy="1050033"/>
      </dsp:txXfrm>
    </dsp:sp>
    <dsp:sp modelId="{3FB31779-EC69-43B1-9477-7F5042EA240D}">
      <dsp:nvSpPr>
        <dsp:cNvPr id="0" name=""/>
        <dsp:cNvSpPr/>
      </dsp:nvSpPr>
      <dsp:spPr>
        <a:xfrm>
          <a:off x="0" y="3150741"/>
          <a:ext cx="5913437" cy="0"/>
        </a:xfrm>
        <a:prstGeom prst="line">
          <a:avLst/>
        </a:prstGeom>
        <a:solidFill>
          <a:schemeClr val="accent5">
            <a:hueOff val="-5711881"/>
            <a:satOff val="30240"/>
            <a:lumOff val="-2647"/>
            <a:alphaOff val="0"/>
          </a:schemeClr>
        </a:solidFill>
        <a:ln w="25400" cap="flat" cmpd="sng" algn="ctr">
          <a:solidFill>
            <a:schemeClr val="accent5">
              <a:hueOff val="-5711881"/>
              <a:satOff val="30240"/>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45EC1-FF9C-467F-BA51-8837B0E7B4BB}">
      <dsp:nvSpPr>
        <dsp:cNvPr id="0" name=""/>
        <dsp:cNvSpPr/>
      </dsp:nvSpPr>
      <dsp:spPr>
        <a:xfrm>
          <a:off x="0" y="3150741"/>
          <a:ext cx="5913437"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Mark</a:t>
          </a:r>
        </a:p>
      </dsp:txBody>
      <dsp:txXfrm>
        <a:off x="0" y="3150741"/>
        <a:ext cx="5913437" cy="1050033"/>
      </dsp:txXfrm>
    </dsp:sp>
    <dsp:sp modelId="{880F1D17-1D59-40DC-81E6-9F052AB795C6}">
      <dsp:nvSpPr>
        <dsp:cNvPr id="0" name=""/>
        <dsp:cNvSpPr/>
      </dsp:nvSpPr>
      <dsp:spPr>
        <a:xfrm>
          <a:off x="0" y="4200775"/>
          <a:ext cx="5913437" cy="0"/>
        </a:xfrm>
        <a:prstGeom prst="line">
          <a:avLst/>
        </a:prstGeom>
        <a:solidFill>
          <a:schemeClr val="accent5">
            <a:hueOff val="-7615842"/>
            <a:satOff val="40320"/>
            <a:lumOff val="-3529"/>
            <a:alphaOff val="0"/>
          </a:schemeClr>
        </a:solidFill>
        <a:ln w="25400" cap="flat" cmpd="sng" algn="ctr">
          <a:solidFill>
            <a:schemeClr val="accent5">
              <a:hueOff val="-7615842"/>
              <a:satOff val="40320"/>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0C4C0C-13FC-4814-808B-AD577338167D}">
      <dsp:nvSpPr>
        <dsp:cNvPr id="0" name=""/>
        <dsp:cNvSpPr/>
      </dsp:nvSpPr>
      <dsp:spPr>
        <a:xfrm>
          <a:off x="0" y="4200775"/>
          <a:ext cx="5913437"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Final Check &amp; Proceed</a:t>
          </a:r>
        </a:p>
      </dsp:txBody>
      <dsp:txXfrm>
        <a:off x="0" y="4200775"/>
        <a:ext cx="5913437" cy="105003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3524CE4-DECB-46CC-A211-3A29A768F520}" type="datetimeFigureOut">
              <a:rPr lang="en-US" smtClean="0"/>
              <a:t>10/20/2022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5CD5D1-83BF-48C8-9CB5-BACC79B18E5D}" type="slidenum">
              <a:rPr lang="en-US" smtClean="0"/>
              <a:t>‹#›</a:t>
            </a:fld>
            <a:endParaRPr lang="en-US"/>
          </a:p>
        </p:txBody>
      </p:sp>
    </p:spTree>
    <p:extLst>
      <p:ext uri="{BB962C8B-B14F-4D97-AF65-F5344CB8AC3E}">
        <p14:creationId xmlns:p14="http://schemas.microsoft.com/office/powerpoint/2010/main" val="41620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11.xml"/><Relationship Id="rId2" Type="http://schemas.openxmlformats.org/officeDocument/2006/relationships/notesMaster" Target="../notesMasters/notesMaster1.xml"/><Relationship Id="rId1" Type="http://schemas.openxmlformats.org/officeDocument/2006/relationships/tags" Target="../tags/tag152.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98.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12.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17.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2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126.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129.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132.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82688"/>
            <a:ext cx="5678487" cy="31940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DA5C3E-759B-4797-B061-1C44F0863184}" type="slidenum">
              <a:rPr lang="en-US" smtClean="0"/>
              <a:pPr>
                <a:defRPr/>
              </a:pPr>
              <a:t>1</a:t>
            </a:fld>
            <a:endParaRPr lang="en-US" dirty="0"/>
          </a:p>
        </p:txBody>
      </p:sp>
    </p:spTree>
    <p:extLst>
      <p:ext uri="{BB962C8B-B14F-4D97-AF65-F5344CB8AC3E}">
        <p14:creationId xmlns:p14="http://schemas.microsoft.com/office/powerpoint/2010/main" val="273486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10</a:t>
            </a:fld>
            <a:endParaRPr lang="en-US"/>
          </a:p>
        </p:txBody>
      </p:sp>
    </p:spTree>
    <p:extLst>
      <p:ext uri="{BB962C8B-B14F-4D97-AF65-F5344CB8AC3E}">
        <p14:creationId xmlns:p14="http://schemas.microsoft.com/office/powerpoint/2010/main" val="35233494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106</a:t>
            </a:fld>
            <a:endParaRPr lang="en-US"/>
          </a:p>
        </p:txBody>
      </p:sp>
    </p:spTree>
    <p:extLst>
      <p:ext uri="{BB962C8B-B14F-4D97-AF65-F5344CB8AC3E}">
        <p14:creationId xmlns:p14="http://schemas.microsoft.com/office/powerpoint/2010/main" val="31144801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107</a:t>
            </a:fld>
            <a:endParaRPr lang="en-US"/>
          </a:p>
        </p:txBody>
      </p:sp>
    </p:spTree>
    <p:extLst>
      <p:ext uri="{BB962C8B-B14F-4D97-AF65-F5344CB8AC3E}">
        <p14:creationId xmlns:p14="http://schemas.microsoft.com/office/powerpoint/2010/main" val="6384135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108</a:t>
            </a:fld>
            <a:endParaRPr lang="en-US"/>
          </a:p>
        </p:txBody>
      </p:sp>
    </p:spTree>
    <p:extLst>
      <p:ext uri="{BB962C8B-B14F-4D97-AF65-F5344CB8AC3E}">
        <p14:creationId xmlns:p14="http://schemas.microsoft.com/office/powerpoint/2010/main" val="33097139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109</a:t>
            </a:fld>
            <a:endParaRPr lang="en-US"/>
          </a:p>
        </p:txBody>
      </p:sp>
    </p:spTree>
    <p:extLst>
      <p:ext uri="{BB962C8B-B14F-4D97-AF65-F5344CB8AC3E}">
        <p14:creationId xmlns:p14="http://schemas.microsoft.com/office/powerpoint/2010/main" val="12143112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110</a:t>
            </a:fld>
            <a:endParaRPr lang="en-US"/>
          </a:p>
        </p:txBody>
      </p:sp>
    </p:spTree>
    <p:extLst>
      <p:ext uri="{BB962C8B-B14F-4D97-AF65-F5344CB8AC3E}">
        <p14:creationId xmlns:p14="http://schemas.microsoft.com/office/powerpoint/2010/main" val="24415571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111</a:t>
            </a:fld>
            <a:endParaRPr lang="en-US"/>
          </a:p>
        </p:txBody>
      </p:sp>
    </p:spTree>
    <p:extLst>
      <p:ext uri="{BB962C8B-B14F-4D97-AF65-F5344CB8AC3E}">
        <p14:creationId xmlns:p14="http://schemas.microsoft.com/office/powerpoint/2010/main" val="30805261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112</a:t>
            </a:fld>
            <a:endParaRPr lang="en-US"/>
          </a:p>
        </p:txBody>
      </p:sp>
    </p:spTree>
    <p:extLst>
      <p:ext uri="{BB962C8B-B14F-4D97-AF65-F5344CB8AC3E}">
        <p14:creationId xmlns:p14="http://schemas.microsoft.com/office/powerpoint/2010/main" val="14203008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113</a:t>
            </a:fld>
            <a:endParaRPr lang="en-US"/>
          </a:p>
        </p:txBody>
      </p:sp>
    </p:spTree>
    <p:extLst>
      <p:ext uri="{BB962C8B-B14F-4D97-AF65-F5344CB8AC3E}">
        <p14:creationId xmlns:p14="http://schemas.microsoft.com/office/powerpoint/2010/main" val="4224359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114</a:t>
            </a:fld>
            <a:endParaRPr lang="en-US"/>
          </a:p>
        </p:txBody>
      </p:sp>
    </p:spTree>
    <p:extLst>
      <p:ext uri="{BB962C8B-B14F-4D97-AF65-F5344CB8AC3E}">
        <p14:creationId xmlns:p14="http://schemas.microsoft.com/office/powerpoint/2010/main" val="38410330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115</a:t>
            </a:fld>
            <a:endParaRPr lang="en-US"/>
          </a:p>
        </p:txBody>
      </p:sp>
    </p:spTree>
    <p:extLst>
      <p:ext uri="{BB962C8B-B14F-4D97-AF65-F5344CB8AC3E}">
        <p14:creationId xmlns:p14="http://schemas.microsoft.com/office/powerpoint/2010/main" val="283348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11</a:t>
            </a:fld>
            <a:endParaRPr lang="en-US"/>
          </a:p>
        </p:txBody>
      </p:sp>
    </p:spTree>
    <p:extLst>
      <p:ext uri="{BB962C8B-B14F-4D97-AF65-F5344CB8AC3E}">
        <p14:creationId xmlns:p14="http://schemas.microsoft.com/office/powerpoint/2010/main" val="32210035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116</a:t>
            </a:fld>
            <a:endParaRPr lang="en-US"/>
          </a:p>
        </p:txBody>
      </p:sp>
    </p:spTree>
    <p:extLst>
      <p:ext uri="{BB962C8B-B14F-4D97-AF65-F5344CB8AC3E}">
        <p14:creationId xmlns:p14="http://schemas.microsoft.com/office/powerpoint/2010/main" val="427743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117</a:t>
            </a:fld>
            <a:endParaRPr lang="en-US"/>
          </a:p>
        </p:txBody>
      </p:sp>
    </p:spTree>
    <p:extLst>
      <p:ext uri="{BB962C8B-B14F-4D97-AF65-F5344CB8AC3E}">
        <p14:creationId xmlns:p14="http://schemas.microsoft.com/office/powerpoint/2010/main" val="36330237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118</a:t>
            </a:fld>
            <a:endParaRPr lang="en-US"/>
          </a:p>
        </p:txBody>
      </p:sp>
    </p:spTree>
    <p:extLst>
      <p:ext uri="{BB962C8B-B14F-4D97-AF65-F5344CB8AC3E}">
        <p14:creationId xmlns:p14="http://schemas.microsoft.com/office/powerpoint/2010/main" val="13603005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119</a:t>
            </a:fld>
            <a:endParaRPr lang="en-US"/>
          </a:p>
        </p:txBody>
      </p:sp>
    </p:spTree>
    <p:extLst>
      <p:ext uri="{BB962C8B-B14F-4D97-AF65-F5344CB8AC3E}">
        <p14:creationId xmlns:p14="http://schemas.microsoft.com/office/powerpoint/2010/main" val="21687043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120</a:t>
            </a:fld>
            <a:endParaRPr lang="en-US"/>
          </a:p>
        </p:txBody>
      </p:sp>
    </p:spTree>
    <p:extLst>
      <p:ext uri="{BB962C8B-B14F-4D97-AF65-F5344CB8AC3E}">
        <p14:creationId xmlns:p14="http://schemas.microsoft.com/office/powerpoint/2010/main" val="10834214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121</a:t>
            </a:fld>
            <a:endParaRPr lang="en-US"/>
          </a:p>
        </p:txBody>
      </p:sp>
    </p:spTree>
    <p:extLst>
      <p:ext uri="{BB962C8B-B14F-4D97-AF65-F5344CB8AC3E}">
        <p14:creationId xmlns:p14="http://schemas.microsoft.com/office/powerpoint/2010/main" val="18897862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122</a:t>
            </a:fld>
            <a:endParaRPr lang="en-US"/>
          </a:p>
        </p:txBody>
      </p:sp>
    </p:spTree>
    <p:extLst>
      <p:ext uri="{BB962C8B-B14F-4D97-AF65-F5344CB8AC3E}">
        <p14:creationId xmlns:p14="http://schemas.microsoft.com/office/powerpoint/2010/main" val="2659521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123</a:t>
            </a:fld>
            <a:endParaRPr lang="en-US"/>
          </a:p>
        </p:txBody>
      </p:sp>
    </p:spTree>
    <p:extLst>
      <p:ext uri="{BB962C8B-B14F-4D97-AF65-F5344CB8AC3E}">
        <p14:creationId xmlns:p14="http://schemas.microsoft.com/office/powerpoint/2010/main" val="7551213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124</a:t>
            </a:fld>
            <a:endParaRPr lang="en-US"/>
          </a:p>
        </p:txBody>
      </p:sp>
    </p:spTree>
    <p:extLst>
      <p:ext uri="{BB962C8B-B14F-4D97-AF65-F5344CB8AC3E}">
        <p14:creationId xmlns:p14="http://schemas.microsoft.com/office/powerpoint/2010/main" val="38582995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spect="1" noTextEdit="1"/>
          </p:cNvSpPr>
          <p:nvPr>
            <p:ph type="sldImg"/>
          </p:nvPr>
        </p:nvSpPr>
        <p:spPr bwMode="auto">
          <a:xfrm>
            <a:off x="715963" y="1182688"/>
            <a:ext cx="5678487"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62847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12</a:t>
            </a:fld>
            <a:endParaRPr lang="en-US"/>
          </a:p>
        </p:txBody>
      </p:sp>
    </p:spTree>
    <p:extLst>
      <p:ext uri="{BB962C8B-B14F-4D97-AF65-F5344CB8AC3E}">
        <p14:creationId xmlns:p14="http://schemas.microsoft.com/office/powerpoint/2010/main" val="9937317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spect="1" noTextEdit="1"/>
          </p:cNvSpPr>
          <p:nvPr>
            <p:ph type="sldImg"/>
          </p:nvPr>
        </p:nvSpPr>
        <p:spPr bwMode="auto">
          <a:xfrm>
            <a:off x="715963" y="1182688"/>
            <a:ext cx="5678487"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385961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13</a:t>
            </a:fld>
            <a:endParaRPr lang="en-US"/>
          </a:p>
        </p:txBody>
      </p:sp>
    </p:spTree>
    <p:extLst>
      <p:ext uri="{BB962C8B-B14F-4D97-AF65-F5344CB8AC3E}">
        <p14:creationId xmlns:p14="http://schemas.microsoft.com/office/powerpoint/2010/main" val="301184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14</a:t>
            </a:fld>
            <a:endParaRPr lang="en-US"/>
          </a:p>
        </p:txBody>
      </p:sp>
    </p:spTree>
    <p:extLst>
      <p:ext uri="{BB962C8B-B14F-4D97-AF65-F5344CB8AC3E}">
        <p14:creationId xmlns:p14="http://schemas.microsoft.com/office/powerpoint/2010/main" val="3054490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15</a:t>
            </a:fld>
            <a:endParaRPr lang="en-US"/>
          </a:p>
        </p:txBody>
      </p:sp>
    </p:spTree>
    <p:extLst>
      <p:ext uri="{BB962C8B-B14F-4D97-AF65-F5344CB8AC3E}">
        <p14:creationId xmlns:p14="http://schemas.microsoft.com/office/powerpoint/2010/main" val="3794626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16</a:t>
            </a:fld>
            <a:endParaRPr lang="en-US"/>
          </a:p>
        </p:txBody>
      </p:sp>
    </p:spTree>
    <p:extLst>
      <p:ext uri="{BB962C8B-B14F-4D97-AF65-F5344CB8AC3E}">
        <p14:creationId xmlns:p14="http://schemas.microsoft.com/office/powerpoint/2010/main" val="423929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5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17</a:t>
            </a:fld>
            <a:endParaRPr lang="en-US"/>
          </a:p>
        </p:txBody>
      </p:sp>
    </p:spTree>
    <p:extLst>
      <p:ext uri="{BB962C8B-B14F-4D97-AF65-F5344CB8AC3E}">
        <p14:creationId xmlns:p14="http://schemas.microsoft.com/office/powerpoint/2010/main" val="928876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18</a:t>
            </a:fld>
            <a:endParaRPr lang="en-US"/>
          </a:p>
        </p:txBody>
      </p:sp>
    </p:spTree>
    <p:extLst>
      <p:ext uri="{BB962C8B-B14F-4D97-AF65-F5344CB8AC3E}">
        <p14:creationId xmlns:p14="http://schemas.microsoft.com/office/powerpoint/2010/main" val="3825572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19</a:t>
            </a:fld>
            <a:endParaRPr lang="en-US"/>
          </a:p>
        </p:txBody>
      </p:sp>
    </p:spTree>
    <p:extLst>
      <p:ext uri="{BB962C8B-B14F-4D97-AF65-F5344CB8AC3E}">
        <p14:creationId xmlns:p14="http://schemas.microsoft.com/office/powerpoint/2010/main" val="1195183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2</a:t>
            </a:fld>
            <a:endParaRPr lang="en-US"/>
          </a:p>
        </p:txBody>
      </p:sp>
    </p:spTree>
    <p:extLst>
      <p:ext uri="{BB962C8B-B14F-4D97-AF65-F5344CB8AC3E}">
        <p14:creationId xmlns:p14="http://schemas.microsoft.com/office/powerpoint/2010/main" val="273154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20</a:t>
            </a:fld>
            <a:endParaRPr lang="en-US"/>
          </a:p>
        </p:txBody>
      </p:sp>
    </p:spTree>
    <p:extLst>
      <p:ext uri="{BB962C8B-B14F-4D97-AF65-F5344CB8AC3E}">
        <p14:creationId xmlns:p14="http://schemas.microsoft.com/office/powerpoint/2010/main" val="975195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21</a:t>
            </a:fld>
            <a:endParaRPr lang="en-US"/>
          </a:p>
        </p:txBody>
      </p:sp>
    </p:spTree>
    <p:extLst>
      <p:ext uri="{BB962C8B-B14F-4D97-AF65-F5344CB8AC3E}">
        <p14:creationId xmlns:p14="http://schemas.microsoft.com/office/powerpoint/2010/main" val="176907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5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22</a:t>
            </a:fld>
            <a:endParaRPr lang="en-US"/>
          </a:p>
        </p:txBody>
      </p:sp>
    </p:spTree>
    <p:extLst>
      <p:ext uri="{BB962C8B-B14F-4D97-AF65-F5344CB8AC3E}">
        <p14:creationId xmlns:p14="http://schemas.microsoft.com/office/powerpoint/2010/main" val="137942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5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23</a:t>
            </a:fld>
            <a:endParaRPr lang="en-US"/>
          </a:p>
        </p:txBody>
      </p:sp>
    </p:spTree>
    <p:extLst>
      <p:ext uri="{BB962C8B-B14F-4D97-AF65-F5344CB8AC3E}">
        <p14:creationId xmlns:p14="http://schemas.microsoft.com/office/powerpoint/2010/main" val="3284858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24</a:t>
            </a:fld>
            <a:endParaRPr lang="en-US"/>
          </a:p>
        </p:txBody>
      </p:sp>
    </p:spTree>
    <p:extLst>
      <p:ext uri="{BB962C8B-B14F-4D97-AF65-F5344CB8AC3E}">
        <p14:creationId xmlns:p14="http://schemas.microsoft.com/office/powerpoint/2010/main" val="2018154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25</a:t>
            </a:fld>
            <a:endParaRPr lang="en-US"/>
          </a:p>
        </p:txBody>
      </p:sp>
    </p:spTree>
    <p:extLst>
      <p:ext uri="{BB962C8B-B14F-4D97-AF65-F5344CB8AC3E}">
        <p14:creationId xmlns:p14="http://schemas.microsoft.com/office/powerpoint/2010/main" val="321367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26</a:t>
            </a:fld>
            <a:endParaRPr lang="en-US"/>
          </a:p>
        </p:txBody>
      </p:sp>
    </p:spTree>
    <p:extLst>
      <p:ext uri="{BB962C8B-B14F-4D97-AF65-F5344CB8AC3E}">
        <p14:creationId xmlns:p14="http://schemas.microsoft.com/office/powerpoint/2010/main" val="1936807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27</a:t>
            </a:fld>
            <a:endParaRPr lang="en-US"/>
          </a:p>
        </p:txBody>
      </p:sp>
    </p:spTree>
    <p:extLst>
      <p:ext uri="{BB962C8B-B14F-4D97-AF65-F5344CB8AC3E}">
        <p14:creationId xmlns:p14="http://schemas.microsoft.com/office/powerpoint/2010/main" val="3609659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28</a:t>
            </a:fld>
            <a:endParaRPr lang="en-US"/>
          </a:p>
        </p:txBody>
      </p:sp>
    </p:spTree>
    <p:extLst>
      <p:ext uri="{BB962C8B-B14F-4D97-AF65-F5344CB8AC3E}">
        <p14:creationId xmlns:p14="http://schemas.microsoft.com/office/powerpoint/2010/main" val="2276169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29</a:t>
            </a:fld>
            <a:endParaRPr lang="en-US"/>
          </a:p>
        </p:txBody>
      </p:sp>
    </p:spTree>
    <p:extLst>
      <p:ext uri="{BB962C8B-B14F-4D97-AF65-F5344CB8AC3E}">
        <p14:creationId xmlns:p14="http://schemas.microsoft.com/office/powerpoint/2010/main" val="389399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3</a:t>
            </a:fld>
            <a:endParaRPr lang="en-US"/>
          </a:p>
        </p:txBody>
      </p:sp>
    </p:spTree>
    <p:extLst>
      <p:ext uri="{BB962C8B-B14F-4D97-AF65-F5344CB8AC3E}">
        <p14:creationId xmlns:p14="http://schemas.microsoft.com/office/powerpoint/2010/main" val="215403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30</a:t>
            </a:fld>
            <a:endParaRPr lang="en-US"/>
          </a:p>
        </p:txBody>
      </p:sp>
    </p:spTree>
    <p:extLst>
      <p:ext uri="{BB962C8B-B14F-4D97-AF65-F5344CB8AC3E}">
        <p14:creationId xmlns:p14="http://schemas.microsoft.com/office/powerpoint/2010/main" val="1195783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31</a:t>
            </a:fld>
            <a:endParaRPr lang="en-US"/>
          </a:p>
        </p:txBody>
      </p:sp>
    </p:spTree>
    <p:extLst>
      <p:ext uri="{BB962C8B-B14F-4D97-AF65-F5344CB8AC3E}">
        <p14:creationId xmlns:p14="http://schemas.microsoft.com/office/powerpoint/2010/main" val="2006557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32</a:t>
            </a:fld>
            <a:endParaRPr lang="en-US"/>
          </a:p>
        </p:txBody>
      </p:sp>
    </p:spTree>
    <p:extLst>
      <p:ext uri="{BB962C8B-B14F-4D97-AF65-F5344CB8AC3E}">
        <p14:creationId xmlns:p14="http://schemas.microsoft.com/office/powerpoint/2010/main" val="3863937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33</a:t>
            </a:fld>
            <a:endParaRPr lang="en-US"/>
          </a:p>
        </p:txBody>
      </p:sp>
    </p:spTree>
    <p:extLst>
      <p:ext uri="{BB962C8B-B14F-4D97-AF65-F5344CB8AC3E}">
        <p14:creationId xmlns:p14="http://schemas.microsoft.com/office/powerpoint/2010/main" val="432150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34</a:t>
            </a:fld>
            <a:endParaRPr lang="en-US"/>
          </a:p>
        </p:txBody>
      </p:sp>
    </p:spTree>
    <p:extLst>
      <p:ext uri="{BB962C8B-B14F-4D97-AF65-F5344CB8AC3E}">
        <p14:creationId xmlns:p14="http://schemas.microsoft.com/office/powerpoint/2010/main" val="1602897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35</a:t>
            </a:fld>
            <a:endParaRPr lang="en-US"/>
          </a:p>
        </p:txBody>
      </p:sp>
    </p:spTree>
    <p:extLst>
      <p:ext uri="{BB962C8B-B14F-4D97-AF65-F5344CB8AC3E}">
        <p14:creationId xmlns:p14="http://schemas.microsoft.com/office/powerpoint/2010/main" val="2992807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36</a:t>
            </a:fld>
            <a:endParaRPr lang="en-US"/>
          </a:p>
        </p:txBody>
      </p:sp>
    </p:spTree>
    <p:extLst>
      <p:ext uri="{BB962C8B-B14F-4D97-AF65-F5344CB8AC3E}">
        <p14:creationId xmlns:p14="http://schemas.microsoft.com/office/powerpoint/2010/main" val="1441896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37</a:t>
            </a:fld>
            <a:endParaRPr lang="en-US"/>
          </a:p>
        </p:txBody>
      </p:sp>
    </p:spTree>
    <p:extLst>
      <p:ext uri="{BB962C8B-B14F-4D97-AF65-F5344CB8AC3E}">
        <p14:creationId xmlns:p14="http://schemas.microsoft.com/office/powerpoint/2010/main" val="3851721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38</a:t>
            </a:fld>
            <a:endParaRPr lang="en-US"/>
          </a:p>
        </p:txBody>
      </p:sp>
    </p:spTree>
    <p:extLst>
      <p:ext uri="{BB962C8B-B14F-4D97-AF65-F5344CB8AC3E}">
        <p14:creationId xmlns:p14="http://schemas.microsoft.com/office/powerpoint/2010/main" val="646170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39</a:t>
            </a:fld>
            <a:endParaRPr lang="en-US"/>
          </a:p>
        </p:txBody>
      </p:sp>
    </p:spTree>
    <p:extLst>
      <p:ext uri="{BB962C8B-B14F-4D97-AF65-F5344CB8AC3E}">
        <p14:creationId xmlns:p14="http://schemas.microsoft.com/office/powerpoint/2010/main" val="34829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4</a:t>
            </a:fld>
            <a:endParaRPr lang="en-US"/>
          </a:p>
        </p:txBody>
      </p:sp>
    </p:spTree>
    <p:extLst>
      <p:ext uri="{BB962C8B-B14F-4D97-AF65-F5344CB8AC3E}">
        <p14:creationId xmlns:p14="http://schemas.microsoft.com/office/powerpoint/2010/main" val="1334028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40</a:t>
            </a:fld>
            <a:endParaRPr lang="en-US"/>
          </a:p>
        </p:txBody>
      </p:sp>
    </p:spTree>
    <p:extLst>
      <p:ext uri="{BB962C8B-B14F-4D97-AF65-F5344CB8AC3E}">
        <p14:creationId xmlns:p14="http://schemas.microsoft.com/office/powerpoint/2010/main" val="3092765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41</a:t>
            </a:fld>
            <a:endParaRPr lang="en-US"/>
          </a:p>
        </p:txBody>
      </p:sp>
    </p:spTree>
    <p:extLst>
      <p:ext uri="{BB962C8B-B14F-4D97-AF65-F5344CB8AC3E}">
        <p14:creationId xmlns:p14="http://schemas.microsoft.com/office/powerpoint/2010/main" val="2116049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42</a:t>
            </a:fld>
            <a:endParaRPr lang="en-US"/>
          </a:p>
        </p:txBody>
      </p:sp>
    </p:spTree>
    <p:extLst>
      <p:ext uri="{BB962C8B-B14F-4D97-AF65-F5344CB8AC3E}">
        <p14:creationId xmlns:p14="http://schemas.microsoft.com/office/powerpoint/2010/main" val="2742142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43</a:t>
            </a:fld>
            <a:endParaRPr lang="en-US"/>
          </a:p>
        </p:txBody>
      </p:sp>
    </p:spTree>
    <p:extLst>
      <p:ext uri="{BB962C8B-B14F-4D97-AF65-F5344CB8AC3E}">
        <p14:creationId xmlns:p14="http://schemas.microsoft.com/office/powerpoint/2010/main" val="867894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44</a:t>
            </a:fld>
            <a:endParaRPr lang="en-US"/>
          </a:p>
        </p:txBody>
      </p:sp>
    </p:spTree>
    <p:extLst>
      <p:ext uri="{BB962C8B-B14F-4D97-AF65-F5344CB8AC3E}">
        <p14:creationId xmlns:p14="http://schemas.microsoft.com/office/powerpoint/2010/main" val="817404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45</a:t>
            </a:fld>
            <a:endParaRPr lang="en-US"/>
          </a:p>
        </p:txBody>
      </p:sp>
    </p:spTree>
    <p:extLst>
      <p:ext uri="{BB962C8B-B14F-4D97-AF65-F5344CB8AC3E}">
        <p14:creationId xmlns:p14="http://schemas.microsoft.com/office/powerpoint/2010/main" val="738508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46</a:t>
            </a:fld>
            <a:endParaRPr lang="en-US"/>
          </a:p>
        </p:txBody>
      </p:sp>
    </p:spTree>
    <p:extLst>
      <p:ext uri="{BB962C8B-B14F-4D97-AF65-F5344CB8AC3E}">
        <p14:creationId xmlns:p14="http://schemas.microsoft.com/office/powerpoint/2010/main" val="3355158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47</a:t>
            </a:fld>
            <a:endParaRPr lang="en-US"/>
          </a:p>
        </p:txBody>
      </p:sp>
    </p:spTree>
    <p:extLst>
      <p:ext uri="{BB962C8B-B14F-4D97-AF65-F5344CB8AC3E}">
        <p14:creationId xmlns:p14="http://schemas.microsoft.com/office/powerpoint/2010/main" val="1530444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48</a:t>
            </a:fld>
            <a:endParaRPr lang="en-US"/>
          </a:p>
        </p:txBody>
      </p:sp>
    </p:spTree>
    <p:extLst>
      <p:ext uri="{BB962C8B-B14F-4D97-AF65-F5344CB8AC3E}">
        <p14:creationId xmlns:p14="http://schemas.microsoft.com/office/powerpoint/2010/main" val="2180059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49</a:t>
            </a:fld>
            <a:endParaRPr lang="en-US"/>
          </a:p>
        </p:txBody>
      </p:sp>
    </p:spTree>
    <p:extLst>
      <p:ext uri="{BB962C8B-B14F-4D97-AF65-F5344CB8AC3E}">
        <p14:creationId xmlns:p14="http://schemas.microsoft.com/office/powerpoint/2010/main" val="347203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5</a:t>
            </a:fld>
            <a:endParaRPr lang="en-US"/>
          </a:p>
        </p:txBody>
      </p:sp>
    </p:spTree>
    <p:extLst>
      <p:ext uri="{BB962C8B-B14F-4D97-AF65-F5344CB8AC3E}">
        <p14:creationId xmlns:p14="http://schemas.microsoft.com/office/powerpoint/2010/main" val="3368670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50</a:t>
            </a:fld>
            <a:endParaRPr lang="en-US"/>
          </a:p>
        </p:txBody>
      </p:sp>
    </p:spTree>
    <p:extLst>
      <p:ext uri="{BB962C8B-B14F-4D97-AF65-F5344CB8AC3E}">
        <p14:creationId xmlns:p14="http://schemas.microsoft.com/office/powerpoint/2010/main" val="1350034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51</a:t>
            </a:fld>
            <a:endParaRPr lang="en-US"/>
          </a:p>
        </p:txBody>
      </p:sp>
    </p:spTree>
    <p:extLst>
      <p:ext uri="{BB962C8B-B14F-4D97-AF65-F5344CB8AC3E}">
        <p14:creationId xmlns:p14="http://schemas.microsoft.com/office/powerpoint/2010/main" val="1581730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52</a:t>
            </a:fld>
            <a:endParaRPr lang="en-US"/>
          </a:p>
        </p:txBody>
      </p:sp>
    </p:spTree>
    <p:extLst>
      <p:ext uri="{BB962C8B-B14F-4D97-AF65-F5344CB8AC3E}">
        <p14:creationId xmlns:p14="http://schemas.microsoft.com/office/powerpoint/2010/main" val="1350339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53</a:t>
            </a:fld>
            <a:endParaRPr lang="en-US"/>
          </a:p>
        </p:txBody>
      </p:sp>
    </p:spTree>
    <p:extLst>
      <p:ext uri="{BB962C8B-B14F-4D97-AF65-F5344CB8AC3E}">
        <p14:creationId xmlns:p14="http://schemas.microsoft.com/office/powerpoint/2010/main" val="3574755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54</a:t>
            </a:fld>
            <a:endParaRPr lang="en-US"/>
          </a:p>
        </p:txBody>
      </p:sp>
    </p:spTree>
    <p:extLst>
      <p:ext uri="{BB962C8B-B14F-4D97-AF65-F5344CB8AC3E}">
        <p14:creationId xmlns:p14="http://schemas.microsoft.com/office/powerpoint/2010/main" val="20140291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55</a:t>
            </a:fld>
            <a:endParaRPr lang="en-US"/>
          </a:p>
        </p:txBody>
      </p:sp>
    </p:spTree>
    <p:extLst>
      <p:ext uri="{BB962C8B-B14F-4D97-AF65-F5344CB8AC3E}">
        <p14:creationId xmlns:p14="http://schemas.microsoft.com/office/powerpoint/2010/main" val="33720328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56</a:t>
            </a:fld>
            <a:endParaRPr lang="en-US"/>
          </a:p>
        </p:txBody>
      </p:sp>
    </p:spTree>
    <p:extLst>
      <p:ext uri="{BB962C8B-B14F-4D97-AF65-F5344CB8AC3E}">
        <p14:creationId xmlns:p14="http://schemas.microsoft.com/office/powerpoint/2010/main" val="3029867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57</a:t>
            </a:fld>
            <a:endParaRPr lang="en-US"/>
          </a:p>
        </p:txBody>
      </p:sp>
    </p:spTree>
    <p:extLst>
      <p:ext uri="{BB962C8B-B14F-4D97-AF65-F5344CB8AC3E}">
        <p14:creationId xmlns:p14="http://schemas.microsoft.com/office/powerpoint/2010/main" val="162937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58</a:t>
            </a:fld>
            <a:endParaRPr lang="en-US"/>
          </a:p>
        </p:txBody>
      </p:sp>
    </p:spTree>
    <p:extLst>
      <p:ext uri="{BB962C8B-B14F-4D97-AF65-F5344CB8AC3E}">
        <p14:creationId xmlns:p14="http://schemas.microsoft.com/office/powerpoint/2010/main" val="2948872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59</a:t>
            </a:fld>
            <a:endParaRPr lang="en-US"/>
          </a:p>
        </p:txBody>
      </p:sp>
    </p:spTree>
    <p:extLst>
      <p:ext uri="{BB962C8B-B14F-4D97-AF65-F5344CB8AC3E}">
        <p14:creationId xmlns:p14="http://schemas.microsoft.com/office/powerpoint/2010/main" val="168057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6</a:t>
            </a:fld>
            <a:endParaRPr lang="en-US"/>
          </a:p>
        </p:txBody>
      </p:sp>
    </p:spTree>
    <p:extLst>
      <p:ext uri="{BB962C8B-B14F-4D97-AF65-F5344CB8AC3E}">
        <p14:creationId xmlns:p14="http://schemas.microsoft.com/office/powerpoint/2010/main" val="22680900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61</a:t>
            </a:fld>
            <a:endParaRPr lang="en-US"/>
          </a:p>
        </p:txBody>
      </p:sp>
    </p:spTree>
    <p:extLst>
      <p:ext uri="{BB962C8B-B14F-4D97-AF65-F5344CB8AC3E}">
        <p14:creationId xmlns:p14="http://schemas.microsoft.com/office/powerpoint/2010/main" val="1054396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63</a:t>
            </a:fld>
            <a:endParaRPr lang="en-US"/>
          </a:p>
        </p:txBody>
      </p:sp>
    </p:spTree>
    <p:extLst>
      <p:ext uri="{BB962C8B-B14F-4D97-AF65-F5344CB8AC3E}">
        <p14:creationId xmlns:p14="http://schemas.microsoft.com/office/powerpoint/2010/main" val="1736870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64</a:t>
            </a:fld>
            <a:endParaRPr lang="en-US"/>
          </a:p>
        </p:txBody>
      </p:sp>
    </p:spTree>
    <p:extLst>
      <p:ext uri="{BB962C8B-B14F-4D97-AF65-F5344CB8AC3E}">
        <p14:creationId xmlns:p14="http://schemas.microsoft.com/office/powerpoint/2010/main" val="1280863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65</a:t>
            </a:fld>
            <a:endParaRPr lang="en-US"/>
          </a:p>
        </p:txBody>
      </p:sp>
    </p:spTree>
    <p:extLst>
      <p:ext uri="{BB962C8B-B14F-4D97-AF65-F5344CB8AC3E}">
        <p14:creationId xmlns:p14="http://schemas.microsoft.com/office/powerpoint/2010/main" val="42756737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66</a:t>
            </a:fld>
            <a:endParaRPr lang="en-US"/>
          </a:p>
        </p:txBody>
      </p:sp>
    </p:spTree>
    <p:extLst>
      <p:ext uri="{BB962C8B-B14F-4D97-AF65-F5344CB8AC3E}">
        <p14:creationId xmlns:p14="http://schemas.microsoft.com/office/powerpoint/2010/main" val="29138041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67</a:t>
            </a:fld>
            <a:endParaRPr lang="en-US"/>
          </a:p>
        </p:txBody>
      </p:sp>
    </p:spTree>
    <p:extLst>
      <p:ext uri="{BB962C8B-B14F-4D97-AF65-F5344CB8AC3E}">
        <p14:creationId xmlns:p14="http://schemas.microsoft.com/office/powerpoint/2010/main" val="28488698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68</a:t>
            </a:fld>
            <a:endParaRPr lang="en-US"/>
          </a:p>
        </p:txBody>
      </p:sp>
    </p:spTree>
    <p:extLst>
      <p:ext uri="{BB962C8B-B14F-4D97-AF65-F5344CB8AC3E}">
        <p14:creationId xmlns:p14="http://schemas.microsoft.com/office/powerpoint/2010/main" val="30598844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 para sport athletes you should consider platform type scale. I had someone ask me this before. </a:t>
            </a:r>
          </a:p>
          <a:p>
            <a:endParaRPr lang="es-US" dirty="0"/>
          </a:p>
        </p:txBody>
      </p:sp>
      <p:sp>
        <p:nvSpPr>
          <p:cNvPr id="4" name="Slide Number Placeholder 3"/>
          <p:cNvSpPr>
            <a:spLocks noGrp="1"/>
          </p:cNvSpPr>
          <p:nvPr>
            <p:ph type="sldNum" sz="quarter" idx="5"/>
          </p:nvPr>
        </p:nvSpPr>
        <p:spPr/>
        <p:txBody>
          <a:bodyPr/>
          <a:lstStyle/>
          <a:p>
            <a:fld id="{15782DCF-9CDF-43C9-9187-2FA2B1B216B9}" type="slidenum">
              <a:rPr lang="es-US" smtClean="0"/>
              <a:t>69</a:t>
            </a:fld>
            <a:endParaRPr lang="es-US"/>
          </a:p>
        </p:txBody>
      </p:sp>
    </p:spTree>
    <p:extLst>
      <p:ext uri="{BB962C8B-B14F-4D97-AF65-F5344CB8AC3E}">
        <p14:creationId xmlns:p14="http://schemas.microsoft.com/office/powerpoint/2010/main" val="509033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70</a:t>
            </a:fld>
            <a:endParaRPr lang="en-US"/>
          </a:p>
        </p:txBody>
      </p:sp>
    </p:spTree>
    <p:extLst>
      <p:ext uri="{BB962C8B-B14F-4D97-AF65-F5344CB8AC3E}">
        <p14:creationId xmlns:p14="http://schemas.microsoft.com/office/powerpoint/2010/main" val="444611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71</a:t>
            </a:fld>
            <a:endParaRPr lang="en-US"/>
          </a:p>
        </p:txBody>
      </p:sp>
    </p:spTree>
    <p:extLst>
      <p:ext uri="{BB962C8B-B14F-4D97-AF65-F5344CB8AC3E}">
        <p14:creationId xmlns:p14="http://schemas.microsoft.com/office/powerpoint/2010/main" val="108517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7</a:t>
            </a:fld>
            <a:endParaRPr lang="en-US"/>
          </a:p>
        </p:txBody>
      </p:sp>
    </p:spTree>
    <p:extLst>
      <p:ext uri="{BB962C8B-B14F-4D97-AF65-F5344CB8AC3E}">
        <p14:creationId xmlns:p14="http://schemas.microsoft.com/office/powerpoint/2010/main" val="40170624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72</a:t>
            </a:fld>
            <a:endParaRPr lang="en-US"/>
          </a:p>
        </p:txBody>
      </p:sp>
    </p:spTree>
    <p:extLst>
      <p:ext uri="{BB962C8B-B14F-4D97-AF65-F5344CB8AC3E}">
        <p14:creationId xmlns:p14="http://schemas.microsoft.com/office/powerpoint/2010/main" val="27242708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75</a:t>
            </a:fld>
            <a:endParaRPr lang="en-US"/>
          </a:p>
        </p:txBody>
      </p:sp>
    </p:spTree>
    <p:extLst>
      <p:ext uri="{BB962C8B-B14F-4D97-AF65-F5344CB8AC3E}">
        <p14:creationId xmlns:p14="http://schemas.microsoft.com/office/powerpoint/2010/main" val="11501398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77</a:t>
            </a:fld>
            <a:endParaRPr lang="en-US"/>
          </a:p>
        </p:txBody>
      </p:sp>
    </p:spTree>
    <p:extLst>
      <p:ext uri="{BB962C8B-B14F-4D97-AF65-F5344CB8AC3E}">
        <p14:creationId xmlns:p14="http://schemas.microsoft.com/office/powerpoint/2010/main" val="29591219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78</a:t>
            </a:fld>
            <a:endParaRPr lang="en-US"/>
          </a:p>
        </p:txBody>
      </p:sp>
    </p:spTree>
    <p:extLst>
      <p:ext uri="{BB962C8B-B14F-4D97-AF65-F5344CB8AC3E}">
        <p14:creationId xmlns:p14="http://schemas.microsoft.com/office/powerpoint/2010/main" val="26615296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79</a:t>
            </a:fld>
            <a:endParaRPr lang="en-US"/>
          </a:p>
        </p:txBody>
      </p:sp>
    </p:spTree>
    <p:extLst>
      <p:ext uri="{BB962C8B-B14F-4D97-AF65-F5344CB8AC3E}">
        <p14:creationId xmlns:p14="http://schemas.microsoft.com/office/powerpoint/2010/main" val="23479378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80</a:t>
            </a:fld>
            <a:endParaRPr lang="en-US"/>
          </a:p>
        </p:txBody>
      </p:sp>
    </p:spTree>
    <p:extLst>
      <p:ext uri="{BB962C8B-B14F-4D97-AF65-F5344CB8AC3E}">
        <p14:creationId xmlns:p14="http://schemas.microsoft.com/office/powerpoint/2010/main" val="2687565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81</a:t>
            </a:fld>
            <a:endParaRPr lang="en-US"/>
          </a:p>
        </p:txBody>
      </p:sp>
    </p:spTree>
    <p:extLst>
      <p:ext uri="{BB962C8B-B14F-4D97-AF65-F5344CB8AC3E}">
        <p14:creationId xmlns:p14="http://schemas.microsoft.com/office/powerpoint/2010/main" val="24760133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82</a:t>
            </a:fld>
            <a:endParaRPr lang="en-US"/>
          </a:p>
        </p:txBody>
      </p:sp>
    </p:spTree>
    <p:extLst>
      <p:ext uri="{BB962C8B-B14F-4D97-AF65-F5344CB8AC3E}">
        <p14:creationId xmlns:p14="http://schemas.microsoft.com/office/powerpoint/2010/main" val="1720051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ko-KR" altLang="en-US" dirty="0">
              <a:latin typeface="Book Antiqua"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dirty="0">
              <a:solidFill>
                <a:srgbClr val="FFFFFF"/>
              </a:solidFill>
              <a:latin typeface="Book Antiqua" charset="0"/>
            </a:endParaRPr>
          </a:p>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83</a:t>
            </a:fld>
            <a:endParaRPr lang="en-US"/>
          </a:p>
        </p:txBody>
      </p:sp>
    </p:spTree>
    <p:extLst>
      <p:ext uri="{BB962C8B-B14F-4D97-AF65-F5344CB8AC3E}">
        <p14:creationId xmlns:p14="http://schemas.microsoft.com/office/powerpoint/2010/main" val="9210761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84</a:t>
            </a:fld>
            <a:endParaRPr lang="en-US"/>
          </a:p>
        </p:txBody>
      </p:sp>
    </p:spTree>
    <p:extLst>
      <p:ext uri="{BB962C8B-B14F-4D97-AF65-F5344CB8AC3E}">
        <p14:creationId xmlns:p14="http://schemas.microsoft.com/office/powerpoint/2010/main" val="4150727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8</a:t>
            </a:fld>
            <a:endParaRPr lang="en-US"/>
          </a:p>
        </p:txBody>
      </p:sp>
    </p:spTree>
    <p:extLst>
      <p:ext uri="{BB962C8B-B14F-4D97-AF65-F5344CB8AC3E}">
        <p14:creationId xmlns:p14="http://schemas.microsoft.com/office/powerpoint/2010/main" val="2104850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85</a:t>
            </a:fld>
            <a:endParaRPr lang="en-US"/>
          </a:p>
        </p:txBody>
      </p:sp>
    </p:spTree>
    <p:extLst>
      <p:ext uri="{BB962C8B-B14F-4D97-AF65-F5344CB8AC3E}">
        <p14:creationId xmlns:p14="http://schemas.microsoft.com/office/powerpoint/2010/main" val="2643214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5CD5D1-83BF-48C8-9CB5-BACC79B18E5D}" type="slidenum">
              <a:rPr lang="en-US" smtClean="0"/>
              <a:t>86</a:t>
            </a:fld>
            <a:endParaRPr lang="en-US"/>
          </a:p>
        </p:txBody>
      </p:sp>
    </p:spTree>
    <p:extLst>
      <p:ext uri="{BB962C8B-B14F-4D97-AF65-F5344CB8AC3E}">
        <p14:creationId xmlns:p14="http://schemas.microsoft.com/office/powerpoint/2010/main" val="20644574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hold the marker to get a straight line. Use tape, tiny ruler, business card, AS STRAIGHT-EDGE</a:t>
            </a:r>
          </a:p>
          <a:p>
            <a:endParaRPr lang="es-US" dirty="0"/>
          </a:p>
        </p:txBody>
      </p:sp>
      <p:sp>
        <p:nvSpPr>
          <p:cNvPr id="4" name="Slide Number Placeholder 3"/>
          <p:cNvSpPr>
            <a:spLocks noGrp="1"/>
          </p:cNvSpPr>
          <p:nvPr>
            <p:ph type="sldNum" sz="quarter" idx="5"/>
          </p:nvPr>
        </p:nvSpPr>
        <p:spPr/>
        <p:txBody>
          <a:bodyPr/>
          <a:lstStyle/>
          <a:p>
            <a:fld id="{15782DCF-9CDF-43C9-9187-2FA2B1B216B9}" type="slidenum">
              <a:rPr lang="es-US" smtClean="0"/>
              <a:t>87</a:t>
            </a:fld>
            <a:endParaRPr lang="es-US"/>
          </a:p>
        </p:txBody>
      </p:sp>
    </p:spTree>
    <p:extLst>
      <p:ext uri="{BB962C8B-B14F-4D97-AF65-F5344CB8AC3E}">
        <p14:creationId xmlns:p14="http://schemas.microsoft.com/office/powerpoint/2010/main" val="387362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 the tools/equipment, recorder/proforma, athlete &amp; yourself</a:t>
            </a:r>
          </a:p>
          <a:p>
            <a:pPr lvl="0">
              <a:spcBef>
                <a:spcPts val="560"/>
              </a:spcBef>
              <a:buClr>
                <a:srgbClr val="F9F9F9"/>
              </a:buClr>
              <a:buSzPct val="65000"/>
              <a:buFont typeface="Wingdings 2"/>
              <a:buChar char=""/>
            </a:pPr>
            <a:r>
              <a:rPr lang="en-US" dirty="0"/>
              <a:t>Particular attention should be made to preserving a 90* angle between the assessor’s finger and the athlete’s skin surface to detect bony surfaces without the skin being pulled out of its normal position.</a:t>
            </a:r>
          </a:p>
          <a:p>
            <a:pPr lvl="0">
              <a:spcBef>
                <a:spcPts val="560"/>
              </a:spcBef>
              <a:buClr>
                <a:srgbClr val="F9F9F9"/>
              </a:buClr>
              <a:buSzPct val="65000"/>
              <a:buFont typeface="Wingdings 2"/>
              <a:buChar char=""/>
            </a:pPr>
            <a:r>
              <a:rPr lang="en-US" dirty="0"/>
              <a:t>Once a landmark is identified with your finger release to remove any distortion of the skin, then relocated and make your mark (dot or a short line)</a:t>
            </a:r>
          </a:p>
          <a:p>
            <a:pPr lvl="0">
              <a:spcBef>
                <a:spcPts val="560"/>
              </a:spcBef>
              <a:buClr>
                <a:srgbClr val="F9F9F9"/>
              </a:buClr>
              <a:buSzPct val="65000"/>
              <a:buFont typeface="Wingdings 2"/>
              <a:buChar char=""/>
            </a:pPr>
            <a:r>
              <a:rPr lang="en-US" dirty="0"/>
              <a:t>The mark is then re-checked to ensure that there has been no displacement of the skin relative to the underlying bone</a:t>
            </a:r>
          </a:p>
          <a:p>
            <a:endParaRPr lang="es-US" dirty="0"/>
          </a:p>
        </p:txBody>
      </p:sp>
      <p:sp>
        <p:nvSpPr>
          <p:cNvPr id="4" name="Slide Number Placeholder 3"/>
          <p:cNvSpPr>
            <a:spLocks noGrp="1"/>
          </p:cNvSpPr>
          <p:nvPr>
            <p:ph type="sldNum" sz="quarter" idx="5"/>
          </p:nvPr>
        </p:nvSpPr>
        <p:spPr/>
        <p:txBody>
          <a:bodyPr/>
          <a:lstStyle/>
          <a:p>
            <a:fld id="{15782DCF-9CDF-43C9-9187-2FA2B1B216B9}" type="slidenum">
              <a:rPr lang="es-US" smtClean="0"/>
              <a:t>88</a:t>
            </a:fld>
            <a:endParaRPr lang="es-US"/>
          </a:p>
        </p:txBody>
      </p:sp>
    </p:spTree>
    <p:extLst>
      <p:ext uri="{BB962C8B-B14F-4D97-AF65-F5344CB8AC3E}">
        <p14:creationId xmlns:p14="http://schemas.microsoft.com/office/powerpoint/2010/main" val="35601411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89</a:t>
            </a:fld>
            <a:endParaRPr lang="en-US"/>
          </a:p>
        </p:txBody>
      </p:sp>
    </p:spTree>
    <p:extLst>
      <p:ext uri="{BB962C8B-B14F-4D97-AF65-F5344CB8AC3E}">
        <p14:creationId xmlns:p14="http://schemas.microsoft.com/office/powerpoint/2010/main" val="10830931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91</a:t>
            </a:fld>
            <a:endParaRPr lang="en-US"/>
          </a:p>
        </p:txBody>
      </p:sp>
    </p:spTree>
    <p:extLst>
      <p:ext uri="{BB962C8B-B14F-4D97-AF65-F5344CB8AC3E}">
        <p14:creationId xmlns:p14="http://schemas.microsoft.com/office/powerpoint/2010/main" val="7448904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92</a:t>
            </a:fld>
            <a:endParaRPr lang="en-US"/>
          </a:p>
        </p:txBody>
      </p:sp>
    </p:spTree>
    <p:extLst>
      <p:ext uri="{BB962C8B-B14F-4D97-AF65-F5344CB8AC3E}">
        <p14:creationId xmlns:p14="http://schemas.microsoft.com/office/powerpoint/2010/main" val="4748751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93</a:t>
            </a:fld>
            <a:endParaRPr lang="en-US"/>
          </a:p>
        </p:txBody>
      </p:sp>
    </p:spTree>
    <p:extLst>
      <p:ext uri="{BB962C8B-B14F-4D97-AF65-F5344CB8AC3E}">
        <p14:creationId xmlns:p14="http://schemas.microsoft.com/office/powerpoint/2010/main" val="24617302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3761A-EC9C-4BC0-A9EC-7B332372B326}" type="slidenum">
              <a:rPr lang="en-US" smtClean="0"/>
              <a:pPr/>
              <a:t>94</a:t>
            </a:fld>
            <a:endParaRPr lang="en-US"/>
          </a:p>
        </p:txBody>
      </p:sp>
    </p:spTree>
    <p:extLst>
      <p:ext uri="{BB962C8B-B14F-4D97-AF65-F5344CB8AC3E}">
        <p14:creationId xmlns:p14="http://schemas.microsoft.com/office/powerpoint/2010/main" val="15189783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95</a:t>
            </a:fld>
            <a:endParaRPr lang="en-US"/>
          </a:p>
        </p:txBody>
      </p:sp>
    </p:spTree>
    <p:extLst>
      <p:ext uri="{BB962C8B-B14F-4D97-AF65-F5344CB8AC3E}">
        <p14:creationId xmlns:p14="http://schemas.microsoft.com/office/powerpoint/2010/main" val="388490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9</a:t>
            </a:fld>
            <a:endParaRPr lang="en-US"/>
          </a:p>
        </p:txBody>
      </p:sp>
    </p:spTree>
    <p:extLst>
      <p:ext uri="{BB962C8B-B14F-4D97-AF65-F5344CB8AC3E}">
        <p14:creationId xmlns:p14="http://schemas.microsoft.com/office/powerpoint/2010/main" val="13978478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96</a:t>
            </a:fld>
            <a:endParaRPr lang="en-US"/>
          </a:p>
        </p:txBody>
      </p:sp>
    </p:spTree>
    <p:extLst>
      <p:ext uri="{BB962C8B-B14F-4D97-AF65-F5344CB8AC3E}">
        <p14:creationId xmlns:p14="http://schemas.microsoft.com/office/powerpoint/2010/main" val="4740893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97</a:t>
            </a:fld>
            <a:endParaRPr lang="en-US"/>
          </a:p>
        </p:txBody>
      </p:sp>
    </p:spTree>
    <p:extLst>
      <p:ext uri="{BB962C8B-B14F-4D97-AF65-F5344CB8AC3E}">
        <p14:creationId xmlns:p14="http://schemas.microsoft.com/office/powerpoint/2010/main" val="2189696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98</a:t>
            </a:fld>
            <a:endParaRPr lang="en-US"/>
          </a:p>
        </p:txBody>
      </p:sp>
    </p:spTree>
    <p:extLst>
      <p:ext uri="{BB962C8B-B14F-4D97-AF65-F5344CB8AC3E}">
        <p14:creationId xmlns:p14="http://schemas.microsoft.com/office/powerpoint/2010/main" val="32154309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99</a:t>
            </a:fld>
            <a:endParaRPr lang="en-US"/>
          </a:p>
        </p:txBody>
      </p:sp>
    </p:spTree>
    <p:extLst>
      <p:ext uri="{BB962C8B-B14F-4D97-AF65-F5344CB8AC3E}">
        <p14:creationId xmlns:p14="http://schemas.microsoft.com/office/powerpoint/2010/main" val="40349508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100</a:t>
            </a:fld>
            <a:endParaRPr lang="en-US"/>
          </a:p>
        </p:txBody>
      </p:sp>
    </p:spTree>
    <p:extLst>
      <p:ext uri="{BB962C8B-B14F-4D97-AF65-F5344CB8AC3E}">
        <p14:creationId xmlns:p14="http://schemas.microsoft.com/office/powerpoint/2010/main" val="14383253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3761A-EC9C-4BC0-A9EC-7B332372B326}" type="slidenum">
              <a:rPr lang="en-US" smtClean="0"/>
              <a:pPr/>
              <a:t>101</a:t>
            </a:fld>
            <a:endParaRPr lang="en-US"/>
          </a:p>
        </p:txBody>
      </p:sp>
    </p:spTree>
    <p:extLst>
      <p:ext uri="{BB962C8B-B14F-4D97-AF65-F5344CB8AC3E}">
        <p14:creationId xmlns:p14="http://schemas.microsoft.com/office/powerpoint/2010/main" val="34137371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102</a:t>
            </a:fld>
            <a:endParaRPr lang="en-US"/>
          </a:p>
        </p:txBody>
      </p:sp>
    </p:spTree>
    <p:extLst>
      <p:ext uri="{BB962C8B-B14F-4D97-AF65-F5344CB8AC3E}">
        <p14:creationId xmlns:p14="http://schemas.microsoft.com/office/powerpoint/2010/main" val="40117201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103</a:t>
            </a:fld>
            <a:endParaRPr lang="en-US"/>
          </a:p>
        </p:txBody>
      </p:sp>
    </p:spTree>
    <p:extLst>
      <p:ext uri="{BB962C8B-B14F-4D97-AF65-F5344CB8AC3E}">
        <p14:creationId xmlns:p14="http://schemas.microsoft.com/office/powerpoint/2010/main" val="88533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104</a:t>
            </a:fld>
            <a:endParaRPr lang="en-US"/>
          </a:p>
        </p:txBody>
      </p:sp>
    </p:spTree>
    <p:extLst>
      <p:ext uri="{BB962C8B-B14F-4D97-AF65-F5344CB8AC3E}">
        <p14:creationId xmlns:p14="http://schemas.microsoft.com/office/powerpoint/2010/main" val="17048462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3761A-EC9C-4BC0-A9EC-7B332372B326}" type="slidenum">
              <a:rPr lang="en-US" smtClean="0"/>
              <a:pPr/>
              <a:t>105</a:t>
            </a:fld>
            <a:endParaRPr lang="en-US"/>
          </a:p>
        </p:txBody>
      </p:sp>
    </p:spTree>
    <p:extLst>
      <p:ext uri="{BB962C8B-B14F-4D97-AF65-F5344CB8AC3E}">
        <p14:creationId xmlns:p14="http://schemas.microsoft.com/office/powerpoint/2010/main" val="3635779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Master">
    <p:spTree>
      <p:nvGrpSpPr>
        <p:cNvPr id="1" name="Shape 24"/>
        <p:cNvGrpSpPr/>
        <p:nvPr/>
      </p:nvGrpSpPr>
      <p:grpSpPr>
        <a:xfrm>
          <a:off x="0" y="0"/>
          <a:ext cx="0" cy="0"/>
          <a:chOff x="0" y="0"/>
          <a:chExt cx="0" cy="0"/>
        </a:xfrm>
      </p:grpSpPr>
      <p:pic>
        <p:nvPicPr>
          <p:cNvPr id="25" name="Shape 25"/>
          <p:cNvPicPr preferRelativeResize="0"/>
          <p:nvPr/>
        </p:nvPicPr>
        <p:blipFill>
          <a:blip r:embed="rId3"/>
          <a:stretch>
            <a:fillRect/>
          </a:stretch>
        </p:blipFill>
        <p:spPr>
          <a:xfrm>
            <a:off x="0" y="393895"/>
            <a:ext cx="12191999" cy="3671029"/>
          </a:xfrm>
          <a:prstGeom prst="rect">
            <a:avLst/>
          </a:prstGeom>
          <a:noFill/>
          <a:ln>
            <a:noFill/>
          </a:ln>
          <a:effectLst>
            <a:outerShdw blurRad="50800" dist="50800" dir="5400000" algn="ctr" rotWithShape="0">
              <a:srgbClr val="000000"/>
            </a:outerShdw>
          </a:effectLst>
        </p:spPr>
      </p:pic>
      <p:sp>
        <p:nvSpPr>
          <p:cNvPr id="26" name="Shape 26"/>
          <p:cNvSpPr/>
          <p:nvPr/>
        </p:nvSpPr>
        <p:spPr>
          <a:xfrm>
            <a:off x="0" y="2809876"/>
            <a:ext cx="12192000" cy="1609725"/>
          </a:xfrm>
          <a:prstGeom prst="rect">
            <a:avLst/>
          </a:prstGeom>
          <a:solidFill>
            <a:schemeClr val="dk1">
              <a:alpha val="93725"/>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Shape 27"/>
          <p:cNvSpPr/>
          <p:nvPr userDrawn="1"/>
        </p:nvSpPr>
        <p:spPr>
          <a:xfrm>
            <a:off x="2602523" y="4416426"/>
            <a:ext cx="9589477" cy="420687"/>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2" name="Shape 32"/>
          <p:cNvSpPr txBox="1">
            <a:spLocks noGrp="1"/>
          </p:cNvSpPr>
          <p:nvPr>
            <p:ph type="ctrTitle"/>
          </p:nvPr>
        </p:nvSpPr>
        <p:spPr>
          <a:xfrm>
            <a:off x="609600" y="3091816"/>
            <a:ext cx="11297920" cy="1241425"/>
          </a:xfrm>
          <a:prstGeom prst="rect">
            <a:avLst/>
          </a:prstGeom>
          <a:noFill/>
          <a:ln>
            <a:noFill/>
          </a:ln>
        </p:spPr>
        <p:txBody>
          <a:bodyPr lIns="91425" tIns="91425" rIns="91425" bIns="91425" anchor="ctr" anchorCtr="0"/>
          <a:lstStyle>
            <a:lvl1pPr marL="0" marR="0" lvl="0" indent="0" algn="l" rtl="0">
              <a:lnSpc>
                <a:spcPct val="82608"/>
              </a:lnSpc>
              <a:spcBef>
                <a:spcPts val="0"/>
              </a:spcBef>
              <a:spcAft>
                <a:spcPts val="0"/>
              </a:spcAft>
              <a:buNone/>
              <a:defRPr sz="4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33" name="Shape 33"/>
          <p:cNvSpPr txBox="1">
            <a:spLocks noGrp="1"/>
          </p:cNvSpPr>
          <p:nvPr>
            <p:ph type="subTitle" idx="1"/>
          </p:nvPr>
        </p:nvSpPr>
        <p:spPr>
          <a:xfrm>
            <a:off x="3466013" y="4963887"/>
            <a:ext cx="8543105" cy="13585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Noto Sans Symbols"/>
              <a:buNone/>
              <a:defRPr sz="2400" b="0" i="0" u="none" strike="noStrike" cap="none">
                <a:solidFill>
                  <a:schemeClr val="dk1"/>
                </a:solidFill>
                <a:latin typeface="Calibri"/>
                <a:ea typeface="Calibri"/>
                <a:cs typeface="Calibri"/>
                <a:sym typeface="Calibri"/>
              </a:defRPr>
            </a:lvl1pPr>
            <a:lvl2pPr marL="457200" marR="0" lvl="1" indent="0" algn="ctr" rtl="0">
              <a:spcBef>
                <a:spcPts val="0"/>
              </a:spcBef>
              <a:spcAft>
                <a:spcPts val="0"/>
              </a:spcAft>
              <a:buClr>
                <a:srgbClr val="919498"/>
              </a:buClr>
              <a:buFont typeface="Arial"/>
              <a:buNone/>
              <a:defRPr sz="2400" b="0" i="0" u="none" strike="noStrike" cap="none">
                <a:solidFill>
                  <a:srgbClr val="919498"/>
                </a:solidFill>
                <a:latin typeface="Calibri"/>
                <a:ea typeface="Calibri"/>
                <a:cs typeface="Calibri"/>
                <a:sym typeface="Calibri"/>
              </a:defRPr>
            </a:lvl2pPr>
            <a:lvl3pPr marL="914400" marR="0" lvl="2" indent="0" algn="ctr" rtl="0">
              <a:spcBef>
                <a:spcPts val="0"/>
              </a:spcBef>
              <a:spcAft>
                <a:spcPts val="0"/>
              </a:spcAft>
              <a:buClr>
                <a:srgbClr val="919498"/>
              </a:buClr>
              <a:buFont typeface="Calibri"/>
              <a:buNone/>
              <a:defRPr sz="2000" b="0" i="0" u="none" strike="noStrike" cap="none">
                <a:solidFill>
                  <a:srgbClr val="919498"/>
                </a:solidFill>
                <a:latin typeface="Calibri"/>
                <a:ea typeface="Calibri"/>
                <a:cs typeface="Calibri"/>
                <a:sym typeface="Calibri"/>
              </a:defRPr>
            </a:lvl3pPr>
            <a:lvl4pPr marL="1371600" marR="0" lvl="3" indent="0" algn="ctr" rtl="0">
              <a:spcBef>
                <a:spcPts val="0"/>
              </a:spcBef>
              <a:spcAft>
                <a:spcPts val="0"/>
              </a:spcAft>
              <a:buClr>
                <a:srgbClr val="919498"/>
              </a:buClr>
              <a:buFont typeface="Courier New"/>
              <a:buNone/>
              <a:defRPr sz="2000" b="0" i="0" u="none" strike="noStrike" cap="none">
                <a:solidFill>
                  <a:srgbClr val="919498"/>
                </a:solidFill>
                <a:latin typeface="Calibri"/>
                <a:ea typeface="Calibri"/>
                <a:cs typeface="Calibri"/>
                <a:sym typeface="Calibri"/>
              </a:defRPr>
            </a:lvl4pPr>
            <a:lvl5pPr marL="1828800" marR="0" lvl="4" indent="0" algn="ctr" rtl="0">
              <a:spcBef>
                <a:spcPts val="0"/>
              </a:spcBef>
              <a:spcAft>
                <a:spcPts val="0"/>
              </a:spcAft>
              <a:buClr>
                <a:srgbClr val="919498"/>
              </a:buClr>
              <a:buFont typeface="Arial"/>
              <a:buNone/>
              <a:defRPr sz="2000" b="0" i="0" u="none" strike="noStrike" cap="none">
                <a:solidFill>
                  <a:srgbClr val="919498"/>
                </a:solidFill>
                <a:latin typeface="Calibri"/>
                <a:ea typeface="Calibri"/>
                <a:cs typeface="Calibri"/>
                <a:sym typeface="Calibri"/>
              </a:defRPr>
            </a:lvl5pPr>
            <a:lvl6pPr marL="2286000" marR="0" lvl="5"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6pPr>
            <a:lvl7pPr marL="2743200" marR="0" lvl="6"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7pPr>
            <a:lvl8pPr marL="3200400" marR="0" lvl="7"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8pPr>
            <a:lvl9pPr marL="3657600" marR="0" lvl="8"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9pPr>
          </a:lstStyle>
          <a:p>
            <a:endParaRPr dirty="0"/>
          </a:p>
        </p:txBody>
      </p:sp>
    </p:spTree>
    <p:custDataLst>
      <p:tags r:id="rId1"/>
    </p:custDataLst>
    <p:extLst>
      <p:ext uri="{BB962C8B-B14F-4D97-AF65-F5344CB8AC3E}">
        <p14:creationId xmlns:p14="http://schemas.microsoft.com/office/powerpoint/2010/main" val="193186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36" name="Shape 36"/>
          <p:cNvSpPr txBox="1">
            <a:spLocks noGrp="1"/>
          </p:cNvSpPr>
          <p:nvPr>
            <p:ph type="body" idx="1"/>
          </p:nvPr>
        </p:nvSpPr>
        <p:spPr>
          <a:xfrm>
            <a:off x="1054855" y="1950044"/>
            <a:ext cx="5384799" cy="4525963"/>
          </a:xfrm>
          <a:prstGeom prst="rect">
            <a:avLst/>
          </a:prstGeom>
          <a:noFill/>
          <a:ln>
            <a:noFill/>
          </a:ln>
        </p:spPr>
        <p:txBody>
          <a:bodyPr lIns="91425" tIns="91425" rIns="91425" bIns="91425" anchor="t" anchorCtr="0"/>
          <a:lstStyle>
            <a:lvl1pPr marL="342900" marR="0" lvl="0" indent="-165100" algn="l" rtl="0">
              <a:spcBef>
                <a:spcPts val="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4pPr>
            <a:lvl5pPr marL="2057400" marR="0" lvl="4" indent="-114300" algn="l" rtl="0">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6642857" y="1950044"/>
            <a:ext cx="5384799" cy="4525963"/>
          </a:xfrm>
          <a:prstGeom prst="rect">
            <a:avLst/>
          </a:prstGeom>
          <a:noFill/>
          <a:ln>
            <a:noFill/>
          </a:ln>
        </p:spPr>
        <p:txBody>
          <a:bodyPr lIns="91425" tIns="91425" rIns="91425" bIns="91425" anchor="t" anchorCtr="0"/>
          <a:lstStyle>
            <a:lvl1pPr marL="342900" marR="0" lvl="0" indent="-165100" algn="l" rtl="0">
              <a:spcBef>
                <a:spcPts val="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4pPr>
            <a:lvl5pPr marL="2057400" marR="0" lvl="4" indent="-114300" algn="l" rtl="0">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ustDataLst>
      <p:tags r:id="rId1"/>
    </p:custDataLst>
    <p:extLst>
      <p:ext uri="{BB962C8B-B14F-4D97-AF65-F5344CB8AC3E}">
        <p14:creationId xmlns:p14="http://schemas.microsoft.com/office/powerpoint/2010/main" val="250780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ustDataLst>
      <p:tags r:id="rId1"/>
    </p:custDataLst>
    <p:extLst>
      <p:ext uri="{BB962C8B-B14F-4D97-AF65-F5344CB8AC3E}">
        <p14:creationId xmlns:p14="http://schemas.microsoft.com/office/powerpoint/2010/main" val="145625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47"/>
        <p:cNvGrpSpPr/>
        <p:nvPr/>
      </p:nvGrpSpPr>
      <p:grpSpPr>
        <a:xfrm>
          <a:off x="0" y="0"/>
          <a:ext cx="0" cy="0"/>
          <a:chOff x="0" y="0"/>
          <a:chExt cx="0" cy="0"/>
        </a:xfrm>
      </p:grpSpPr>
      <p:pic>
        <p:nvPicPr>
          <p:cNvPr id="48" name="Shape 48"/>
          <p:cNvPicPr preferRelativeResize="0"/>
          <p:nvPr/>
        </p:nvPicPr>
        <p:blipFill>
          <a:blip r:embed="rId3"/>
          <a:stretch>
            <a:fillRect/>
          </a:stretch>
        </p:blipFill>
        <p:spPr>
          <a:xfrm>
            <a:off x="0" y="324197"/>
            <a:ext cx="12192000" cy="3740727"/>
          </a:xfrm>
          <a:prstGeom prst="rect">
            <a:avLst/>
          </a:prstGeom>
          <a:noFill/>
          <a:ln>
            <a:noFill/>
          </a:ln>
        </p:spPr>
      </p:pic>
      <p:sp>
        <p:nvSpPr>
          <p:cNvPr id="49" name="Shape 49"/>
          <p:cNvSpPr/>
          <p:nvPr/>
        </p:nvSpPr>
        <p:spPr>
          <a:xfrm>
            <a:off x="0" y="4413251"/>
            <a:ext cx="12192000" cy="2452687"/>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Shape 50"/>
          <p:cNvSpPr/>
          <p:nvPr/>
        </p:nvSpPr>
        <p:spPr>
          <a:xfrm>
            <a:off x="0" y="2809876"/>
            <a:ext cx="12192000" cy="1609725"/>
          </a:xfrm>
          <a:prstGeom prst="rect">
            <a:avLst/>
          </a:prstGeom>
          <a:solidFill>
            <a:schemeClr val="dk1">
              <a:alpha val="93725"/>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2" name="Shape 52"/>
          <p:cNvSpPr txBox="1">
            <a:spLocks noGrp="1"/>
          </p:cNvSpPr>
          <p:nvPr>
            <p:ph type="title"/>
          </p:nvPr>
        </p:nvSpPr>
        <p:spPr>
          <a:xfrm>
            <a:off x="1219199" y="4741817"/>
            <a:ext cx="10816047" cy="966652"/>
          </a:xfrm>
          <a:prstGeom prst="rect">
            <a:avLst/>
          </a:prstGeom>
          <a:noFill/>
          <a:ln>
            <a:noFill/>
          </a:ln>
        </p:spPr>
        <p:txBody>
          <a:bodyPr lIns="91425" tIns="91425" rIns="91425" bIns="91425" anchor="t" anchorCtr="0"/>
          <a:lstStyle>
            <a:lvl1pPr marL="0" marR="0" lvl="0" indent="0" algn="l" rtl="0">
              <a:lnSpc>
                <a:spcPct val="95000"/>
              </a:lnSpc>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body" idx="1"/>
          </p:nvPr>
        </p:nvSpPr>
        <p:spPr>
          <a:xfrm>
            <a:off x="923108" y="2906714"/>
            <a:ext cx="10403175" cy="1275760"/>
          </a:xfrm>
          <a:prstGeom prst="rect">
            <a:avLst/>
          </a:prstGeom>
          <a:noFill/>
          <a:ln>
            <a:noFill/>
          </a:ln>
        </p:spPr>
        <p:txBody>
          <a:bodyPr lIns="91425" tIns="91425" rIns="91425" bIns="91425" anchor="b" anchorCtr="0"/>
          <a:lstStyle>
            <a:lvl1pPr marL="0" marR="0" lvl="0" indent="0" algn="l" rtl="0">
              <a:spcBef>
                <a:spcPts val="0"/>
              </a:spcBef>
              <a:spcAft>
                <a:spcPts val="0"/>
              </a:spcAft>
              <a:buClr>
                <a:schemeClr val="lt1"/>
              </a:buClr>
              <a:buFont typeface="Noto Sans Symbols"/>
              <a:buNone/>
              <a:defRPr sz="20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Clr>
                <a:srgbClr val="919498"/>
              </a:buClr>
              <a:buFont typeface="Arial"/>
              <a:buNone/>
              <a:defRPr sz="1800" b="0" i="0" u="none" strike="noStrike" cap="none">
                <a:solidFill>
                  <a:srgbClr val="919498"/>
                </a:solidFill>
                <a:latin typeface="Calibri"/>
                <a:ea typeface="Calibri"/>
                <a:cs typeface="Calibri"/>
                <a:sym typeface="Calibri"/>
              </a:defRPr>
            </a:lvl2pPr>
            <a:lvl3pPr marL="914400" marR="0" lvl="2" indent="0" algn="l" rtl="0">
              <a:spcBef>
                <a:spcPts val="0"/>
              </a:spcBef>
              <a:spcAft>
                <a:spcPts val="0"/>
              </a:spcAft>
              <a:buClr>
                <a:srgbClr val="919498"/>
              </a:buClr>
              <a:buFont typeface="Calibri"/>
              <a:buNone/>
              <a:defRPr sz="1600" b="0" i="0" u="none" strike="noStrike" cap="none">
                <a:solidFill>
                  <a:srgbClr val="919498"/>
                </a:solidFill>
                <a:latin typeface="Calibri"/>
                <a:ea typeface="Calibri"/>
                <a:cs typeface="Calibri"/>
                <a:sym typeface="Calibri"/>
              </a:defRPr>
            </a:lvl3pPr>
            <a:lvl4pPr marL="1371600" marR="0" lvl="3" indent="0" algn="l" rtl="0">
              <a:spcBef>
                <a:spcPts val="0"/>
              </a:spcBef>
              <a:spcAft>
                <a:spcPts val="0"/>
              </a:spcAft>
              <a:buClr>
                <a:srgbClr val="919498"/>
              </a:buClr>
              <a:buFont typeface="Courier New"/>
              <a:buNone/>
              <a:defRPr sz="1400" b="0" i="0" u="none" strike="noStrike" cap="none">
                <a:solidFill>
                  <a:srgbClr val="919498"/>
                </a:solidFill>
                <a:latin typeface="Calibri"/>
                <a:ea typeface="Calibri"/>
                <a:cs typeface="Calibri"/>
                <a:sym typeface="Calibri"/>
              </a:defRPr>
            </a:lvl4pPr>
            <a:lvl5pPr marL="1828800" marR="0" lvl="4" indent="0" algn="l" rtl="0">
              <a:spcBef>
                <a:spcPts val="0"/>
              </a:spcBef>
              <a:spcAft>
                <a:spcPts val="0"/>
              </a:spcAft>
              <a:buClr>
                <a:srgbClr val="919498"/>
              </a:buClr>
              <a:buFont typeface="Arial"/>
              <a:buNone/>
              <a:defRPr sz="1400" b="0" i="0" u="none" strike="noStrike" cap="none">
                <a:solidFill>
                  <a:srgbClr val="919498"/>
                </a:solidFill>
                <a:latin typeface="Calibri"/>
                <a:ea typeface="Calibri"/>
                <a:cs typeface="Calibri"/>
                <a:sym typeface="Calibri"/>
              </a:defRPr>
            </a:lvl5pPr>
            <a:lvl6pPr marL="2286000" marR="0" lvl="5"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6pPr>
            <a:lvl7pPr marL="2743200" marR="0" lvl="6"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7pPr>
            <a:lvl8pPr marL="3200400" marR="0" lvl="7"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8pPr>
            <a:lvl9pPr marL="3657600" marR="0" lvl="8"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9pPr>
          </a:lstStyle>
          <a:p>
            <a:endParaRPr dirty="0"/>
          </a:p>
        </p:txBody>
      </p:sp>
    </p:spTree>
    <p:custDataLst>
      <p:tags r:id="rId1"/>
    </p:custDataLst>
    <p:extLst>
      <p:ext uri="{BB962C8B-B14F-4D97-AF65-F5344CB8AC3E}">
        <p14:creationId xmlns:p14="http://schemas.microsoft.com/office/powerpoint/2010/main" val="2718285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Shape 75"/>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4529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159886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77"/>
        <p:cNvGrpSpPr/>
        <p:nvPr/>
      </p:nvGrpSpPr>
      <p:grpSpPr>
        <a:xfrm>
          <a:off x="0" y="0"/>
          <a:ext cx="0" cy="0"/>
          <a:chOff x="0" y="0"/>
          <a:chExt cx="0" cy="0"/>
        </a:xfrm>
      </p:grpSpPr>
      <p:pic>
        <p:nvPicPr>
          <p:cNvPr id="78" name="Shape 78" descr="Students.jpg"/>
          <p:cNvPicPr preferRelativeResize="0"/>
          <p:nvPr/>
        </p:nvPicPr>
        <p:blipFill rotWithShape="1">
          <a:blip r:embed="rId3">
            <a:alphaModFix/>
          </a:blip>
          <a:srcRect/>
          <a:stretch/>
        </p:blipFill>
        <p:spPr>
          <a:xfrm>
            <a:off x="0" y="-7937"/>
            <a:ext cx="12192000" cy="4435476"/>
          </a:xfrm>
          <a:prstGeom prst="rect">
            <a:avLst/>
          </a:prstGeom>
          <a:noFill/>
          <a:ln>
            <a:noFill/>
          </a:ln>
        </p:spPr>
      </p:pic>
      <p:sp>
        <p:nvSpPr>
          <p:cNvPr id="79" name="Shape 79"/>
          <p:cNvSpPr/>
          <p:nvPr/>
        </p:nvSpPr>
        <p:spPr>
          <a:xfrm>
            <a:off x="0" y="2809876"/>
            <a:ext cx="12192000" cy="1609725"/>
          </a:xfrm>
          <a:prstGeom prst="rect">
            <a:avLst/>
          </a:prstGeom>
          <a:solidFill>
            <a:schemeClr val="dk1">
              <a:alpha val="93725"/>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Shape 80"/>
          <p:cNvSpPr/>
          <p:nvPr/>
        </p:nvSpPr>
        <p:spPr>
          <a:xfrm>
            <a:off x="2560320" y="4416426"/>
            <a:ext cx="9631679" cy="420687"/>
          </a:xfrm>
          <a:prstGeom prst="rect">
            <a:avLst/>
          </a:prstGeom>
          <a:solidFill>
            <a:srgbClr val="F0802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 name="Shape 82"/>
          <p:cNvSpPr txBox="1"/>
          <p:nvPr/>
        </p:nvSpPr>
        <p:spPr>
          <a:xfrm>
            <a:off x="8206317" y="4456113"/>
            <a:ext cx="3788833" cy="3682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800" b="1" i="1" dirty="0">
                <a:solidFill>
                  <a:schemeClr val="lt1"/>
                </a:solidFill>
                <a:effectLst>
                  <a:outerShdw blurRad="38100" dist="38100" dir="2700000" algn="tl">
                    <a:srgbClr val="000000">
                      <a:alpha val="43137"/>
                    </a:srgbClr>
                  </a:outerShdw>
                </a:effectLst>
                <a:latin typeface="Calibri"/>
                <a:ea typeface="Calibri"/>
                <a:cs typeface="Calibri"/>
                <a:sym typeface="Calibri"/>
              </a:rPr>
              <a:t>The Future Plays Here! </a:t>
            </a:r>
          </a:p>
        </p:txBody>
      </p:sp>
      <p:sp>
        <p:nvSpPr>
          <p:cNvPr id="83" name="Shape 83"/>
          <p:cNvSpPr txBox="1"/>
          <p:nvPr/>
        </p:nvSpPr>
        <p:spPr>
          <a:xfrm>
            <a:off x="1" y="4416426"/>
            <a:ext cx="2743199" cy="42068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1" dirty="0">
                <a:solidFill>
                  <a:schemeClr val="tx1"/>
                </a:solidFill>
                <a:effectLst>
                  <a:outerShdw blurRad="38100" dist="38100" dir="2700000" algn="tl">
                    <a:srgbClr val="000000">
                      <a:alpha val="43137"/>
                    </a:srgbClr>
                  </a:outerShdw>
                </a:effectLst>
                <a:latin typeface="Calibri"/>
                <a:ea typeface="Calibri"/>
                <a:cs typeface="Calibri"/>
                <a:sym typeface="Calibri"/>
              </a:rPr>
              <a:t>ILLINOIS HIGH</a:t>
            </a:r>
            <a:r>
              <a:rPr lang="en-US" sz="1400" b="1" baseline="0" dirty="0">
                <a:solidFill>
                  <a:schemeClr val="tx1"/>
                </a:solidFill>
                <a:effectLst>
                  <a:outerShdw blurRad="38100" dist="38100" dir="2700000" algn="tl">
                    <a:srgbClr val="000000">
                      <a:alpha val="43137"/>
                    </a:srgbClr>
                  </a:outerShdw>
                </a:effectLst>
                <a:latin typeface="Calibri"/>
                <a:ea typeface="Calibri"/>
                <a:cs typeface="Calibri"/>
                <a:sym typeface="Calibri"/>
              </a:rPr>
              <a:t> SCHOOL ASSOCIATION</a:t>
            </a:r>
            <a:endParaRPr lang="en-US" sz="1400" b="1"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85" name="Shape 85"/>
          <p:cNvSpPr txBox="1">
            <a:spLocks noGrp="1"/>
          </p:cNvSpPr>
          <p:nvPr>
            <p:ph type="ctrTitle"/>
          </p:nvPr>
        </p:nvSpPr>
        <p:spPr>
          <a:xfrm>
            <a:off x="557349" y="3030584"/>
            <a:ext cx="11350172" cy="1302657"/>
          </a:xfrm>
          <a:prstGeom prst="rect">
            <a:avLst/>
          </a:prstGeom>
          <a:noFill/>
          <a:ln>
            <a:noFill/>
          </a:ln>
        </p:spPr>
        <p:txBody>
          <a:bodyPr lIns="91425" tIns="91425" rIns="91425" bIns="91425" anchor="ctr" anchorCtr="0"/>
          <a:lstStyle>
            <a:lvl1pPr marL="0" marR="0" lvl="0" indent="0" algn="l" rtl="0">
              <a:lnSpc>
                <a:spcPct val="82608"/>
              </a:lnSpc>
              <a:spcBef>
                <a:spcPts val="0"/>
              </a:spcBef>
              <a:spcAft>
                <a:spcPts val="0"/>
              </a:spcAft>
              <a:buNone/>
              <a:defRPr sz="4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86" name="Shape 86"/>
          <p:cNvSpPr txBox="1">
            <a:spLocks noGrp="1"/>
          </p:cNvSpPr>
          <p:nvPr>
            <p:ph type="subTitle" idx="1"/>
          </p:nvPr>
        </p:nvSpPr>
        <p:spPr>
          <a:xfrm>
            <a:off x="3396343" y="5034280"/>
            <a:ext cx="8612775" cy="1409382"/>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Noto Sans Symbols"/>
              <a:buNone/>
              <a:defRPr sz="2400" b="0" i="0" u="none" strike="noStrike" cap="none">
                <a:solidFill>
                  <a:schemeClr val="dk1"/>
                </a:solidFill>
                <a:latin typeface="Calibri"/>
                <a:ea typeface="Calibri"/>
                <a:cs typeface="Calibri"/>
                <a:sym typeface="Calibri"/>
              </a:defRPr>
            </a:lvl1pPr>
            <a:lvl2pPr marL="457200" marR="0" lvl="1" indent="0" algn="ctr" rtl="0">
              <a:spcBef>
                <a:spcPts val="0"/>
              </a:spcBef>
              <a:spcAft>
                <a:spcPts val="0"/>
              </a:spcAft>
              <a:buClr>
                <a:srgbClr val="919498"/>
              </a:buClr>
              <a:buFont typeface="Arial"/>
              <a:buNone/>
              <a:defRPr sz="2400" b="0" i="0" u="none" strike="noStrike" cap="none">
                <a:solidFill>
                  <a:srgbClr val="919498"/>
                </a:solidFill>
                <a:latin typeface="Calibri"/>
                <a:ea typeface="Calibri"/>
                <a:cs typeface="Calibri"/>
                <a:sym typeface="Calibri"/>
              </a:defRPr>
            </a:lvl2pPr>
            <a:lvl3pPr marL="914400" marR="0" lvl="2" indent="0" algn="ctr" rtl="0">
              <a:spcBef>
                <a:spcPts val="0"/>
              </a:spcBef>
              <a:spcAft>
                <a:spcPts val="0"/>
              </a:spcAft>
              <a:buClr>
                <a:srgbClr val="919498"/>
              </a:buClr>
              <a:buFont typeface="Calibri"/>
              <a:buNone/>
              <a:defRPr sz="2000" b="0" i="0" u="none" strike="noStrike" cap="none">
                <a:solidFill>
                  <a:srgbClr val="919498"/>
                </a:solidFill>
                <a:latin typeface="Calibri"/>
                <a:ea typeface="Calibri"/>
                <a:cs typeface="Calibri"/>
                <a:sym typeface="Calibri"/>
              </a:defRPr>
            </a:lvl3pPr>
            <a:lvl4pPr marL="1371600" marR="0" lvl="3" indent="0" algn="ctr" rtl="0">
              <a:spcBef>
                <a:spcPts val="0"/>
              </a:spcBef>
              <a:spcAft>
                <a:spcPts val="0"/>
              </a:spcAft>
              <a:buClr>
                <a:srgbClr val="919498"/>
              </a:buClr>
              <a:buFont typeface="Courier New"/>
              <a:buNone/>
              <a:defRPr sz="2000" b="0" i="0" u="none" strike="noStrike" cap="none">
                <a:solidFill>
                  <a:srgbClr val="919498"/>
                </a:solidFill>
                <a:latin typeface="Calibri"/>
                <a:ea typeface="Calibri"/>
                <a:cs typeface="Calibri"/>
                <a:sym typeface="Calibri"/>
              </a:defRPr>
            </a:lvl4pPr>
            <a:lvl5pPr marL="1828800" marR="0" lvl="4" indent="0" algn="ctr" rtl="0">
              <a:spcBef>
                <a:spcPts val="0"/>
              </a:spcBef>
              <a:spcAft>
                <a:spcPts val="0"/>
              </a:spcAft>
              <a:buClr>
                <a:srgbClr val="919498"/>
              </a:buClr>
              <a:buFont typeface="Arial"/>
              <a:buNone/>
              <a:defRPr sz="2000" b="0" i="0" u="none" strike="noStrike" cap="none">
                <a:solidFill>
                  <a:srgbClr val="919498"/>
                </a:solidFill>
                <a:latin typeface="Calibri"/>
                <a:ea typeface="Calibri"/>
                <a:cs typeface="Calibri"/>
                <a:sym typeface="Calibri"/>
              </a:defRPr>
            </a:lvl5pPr>
            <a:lvl6pPr marL="2286000" marR="0" lvl="5"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6pPr>
            <a:lvl7pPr marL="2743200" marR="0" lvl="6"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7pPr>
            <a:lvl8pPr marL="3200400" marR="0" lvl="7"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8pPr>
            <a:lvl9pPr marL="3657600" marR="0" lvl="8"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9pPr>
          </a:lstStyle>
          <a:p>
            <a:endParaRPr dirty="0"/>
          </a:p>
        </p:txBody>
      </p:sp>
    </p:spTree>
    <p:custDataLst>
      <p:tags r:id="rId1"/>
    </p:custDataLst>
    <p:extLst>
      <p:ext uri="{BB962C8B-B14F-4D97-AF65-F5344CB8AC3E}">
        <p14:creationId xmlns:p14="http://schemas.microsoft.com/office/powerpoint/2010/main" val="69579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0A108F9-F103-46BE-B77A-C34FAE37701A}"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85186-9946-4217-B2AE-2084A4BC7656}" type="slidenum">
              <a:rPr lang="en-US" smtClean="0"/>
              <a:pPr/>
              <a:t>‹#›</a:t>
            </a:fld>
            <a:endParaRPr lang="en-US"/>
          </a:p>
        </p:txBody>
      </p:sp>
    </p:spTree>
    <p:extLst>
      <p:ext uri="{BB962C8B-B14F-4D97-AF65-F5344CB8AC3E}">
        <p14:creationId xmlns:p14="http://schemas.microsoft.com/office/powerpoint/2010/main" val="37958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10800000">
            <a:off x="364065" y="412749"/>
            <a:ext cx="508000" cy="6445250"/>
          </a:xfrm>
          <a:prstGeom prst="rect">
            <a:avLst/>
          </a:prstGeom>
          <a:gradFill>
            <a:gsLst>
              <a:gs pos="0">
                <a:srgbClr val="C6C7CA">
                  <a:alpha val="0"/>
                </a:srgbClr>
              </a:gs>
              <a:gs pos="100000">
                <a:srgbClr val="E2E4E5"/>
              </a:gs>
            </a:gsLst>
            <a:lin ang="10800000" scaled="0"/>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39393"/>
              </a:solidFill>
              <a:latin typeface="Arial"/>
              <a:ea typeface="Arial"/>
              <a:cs typeface="Arial"/>
              <a:sym typeface="Arial"/>
            </a:endParaRPr>
          </a:p>
        </p:txBody>
      </p:sp>
      <p:sp>
        <p:nvSpPr>
          <p:cNvPr id="11" name="Shape 11"/>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12" name="Shape 12"/>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 name="Shape 16"/>
          <p:cNvSpPr/>
          <p:nvPr/>
        </p:nvSpPr>
        <p:spPr>
          <a:xfrm>
            <a:off x="0" y="1"/>
            <a:ext cx="12192000" cy="420687"/>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Shape 17"/>
          <p:cNvSpPr/>
          <p:nvPr/>
        </p:nvSpPr>
        <p:spPr>
          <a:xfrm>
            <a:off x="872067" y="1"/>
            <a:ext cx="4097262" cy="420687"/>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cxnSp>
        <p:nvCxnSpPr>
          <p:cNvPr id="18" name="Shape 18"/>
          <p:cNvCxnSpPr/>
          <p:nvPr/>
        </p:nvCxnSpPr>
        <p:spPr>
          <a:xfrm>
            <a:off x="874183" y="1874838"/>
            <a:ext cx="11317815" cy="0"/>
          </a:xfrm>
          <a:prstGeom prst="straightConnector1">
            <a:avLst/>
          </a:prstGeom>
          <a:noFill/>
          <a:ln w="12700" cap="flat" cmpd="sng">
            <a:solidFill>
              <a:schemeClr val="dk1"/>
            </a:solidFill>
            <a:prstDash val="solid"/>
            <a:round/>
            <a:headEnd type="none" w="med" len="med"/>
            <a:tailEnd type="none" w="med" len="med"/>
          </a:ln>
        </p:spPr>
      </p:cxnSp>
      <p:grpSp>
        <p:nvGrpSpPr>
          <p:cNvPr id="20" name="Shape 20"/>
          <p:cNvGrpSpPr/>
          <p:nvPr/>
        </p:nvGrpSpPr>
        <p:grpSpPr>
          <a:xfrm>
            <a:off x="670985" y="855663"/>
            <a:ext cx="1132415" cy="650874"/>
            <a:chOff x="502920" y="856420"/>
            <a:chExt cx="850390" cy="649604"/>
          </a:xfrm>
        </p:grpSpPr>
        <p:sp>
          <p:nvSpPr>
            <p:cNvPr id="21" name="Shape 21"/>
            <p:cNvSpPr/>
            <p:nvPr/>
          </p:nvSpPr>
          <p:spPr>
            <a:xfrm>
              <a:off x="504510" y="1376104"/>
              <a:ext cx="149415" cy="129920"/>
            </a:xfrm>
            <a:custGeom>
              <a:avLst/>
              <a:gdLst/>
              <a:ahLst/>
              <a:cxnLst/>
              <a:rect l="0" t="0" r="0" b="0"/>
              <a:pathLst>
                <a:path w="120000" h="120000" extrusionOk="0">
                  <a:moveTo>
                    <a:pt x="0" y="0"/>
                  </a:moveTo>
                  <a:lnTo>
                    <a:pt x="120000" y="0"/>
                  </a:lnTo>
                  <a:lnTo>
                    <a:pt x="120000" y="120000"/>
                  </a:lnTo>
                  <a:lnTo>
                    <a:pt x="0" y="0"/>
                  </a:ln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Shape 22"/>
            <p:cNvSpPr/>
            <p:nvPr/>
          </p:nvSpPr>
          <p:spPr>
            <a:xfrm>
              <a:off x="502920" y="856420"/>
              <a:ext cx="850390" cy="521268"/>
            </a:xfrm>
            <a:custGeom>
              <a:avLst/>
              <a:gdLst/>
              <a:ahLst/>
              <a:cxnLst/>
              <a:rect l="0" t="0" r="0" b="0"/>
              <a:pathLst>
                <a:path w="120000" h="120000" extrusionOk="0">
                  <a:moveTo>
                    <a:pt x="240" y="0"/>
                  </a:moveTo>
                  <a:lnTo>
                    <a:pt x="0" y="119562"/>
                  </a:lnTo>
                  <a:lnTo>
                    <a:pt x="98072" y="120000"/>
                  </a:lnTo>
                  <a:lnTo>
                    <a:pt x="120000" y="58248"/>
                  </a:lnTo>
                  <a:lnTo>
                    <a:pt x="98072" y="437"/>
                  </a:lnTo>
                  <a:lnTo>
                    <a:pt x="240" y="0"/>
                  </a:ln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5" name="Picture 4"/>
          <p:cNvPicPr>
            <a:picLocks noChangeAspect="1"/>
          </p:cNvPicPr>
          <p:nvPr userDrawn="1"/>
        </p:nvPicPr>
        <p:blipFill>
          <a:blip r:embed="rId11"/>
          <a:stretch>
            <a:fillRect/>
          </a:stretch>
        </p:blipFill>
        <p:spPr>
          <a:xfrm>
            <a:off x="79166" y="6376796"/>
            <a:ext cx="2316051" cy="415926"/>
          </a:xfrm>
          <a:prstGeom prst="rect">
            <a:avLst/>
          </a:prstGeom>
        </p:spPr>
      </p:pic>
    </p:spTree>
    <p:custDataLst>
      <p:tags r:id="rId10"/>
    </p:custDataLst>
    <p:extLst>
      <p:ext uri="{BB962C8B-B14F-4D97-AF65-F5344CB8AC3E}">
        <p14:creationId xmlns:p14="http://schemas.microsoft.com/office/powerpoint/2010/main" val="35887289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40.xml"/><Relationship Id="rId4" Type="http://schemas.openxmlformats.org/officeDocument/2006/relationships/image" Target="../media/image59.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xml"/><Relationship Id="rId1" Type="http://schemas.openxmlformats.org/officeDocument/2006/relationships/tags" Target="../tags/tag14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4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xml"/><Relationship Id="rId1" Type="http://schemas.openxmlformats.org/officeDocument/2006/relationships/tags" Target="../tags/tag14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14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4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47.xml"/><Relationship Id="rId5" Type="http://schemas.openxmlformats.org/officeDocument/2006/relationships/image" Target="../media/image61.jpeg"/><Relationship Id="rId4" Type="http://schemas.openxmlformats.org/officeDocument/2006/relationships/image" Target="../media/image60.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48.xml"/><Relationship Id="rId5" Type="http://schemas.openxmlformats.org/officeDocument/2006/relationships/image" Target="../media/image58.png"/><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49.xml"/><Relationship Id="rId5" Type="http://schemas.openxmlformats.org/officeDocument/2006/relationships/image" Target="../media/image64.jpeg"/><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5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xml"/><Relationship Id="rId1" Type="http://schemas.openxmlformats.org/officeDocument/2006/relationships/tags" Target="../tags/tag15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xml"/><Relationship Id="rId1" Type="http://schemas.openxmlformats.org/officeDocument/2006/relationships/tags" Target="../tags/tag15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65.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xml"/><Relationship Id="rId1" Type="http://schemas.openxmlformats.org/officeDocument/2006/relationships/tags" Target="../tags/tag156.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xml"/><Relationship Id="rId1" Type="http://schemas.openxmlformats.org/officeDocument/2006/relationships/tags" Target="../tags/tag15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15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xml"/><Relationship Id="rId1" Type="http://schemas.openxmlformats.org/officeDocument/2006/relationships/tags" Target="../tags/tag159.xml"/><Relationship Id="rId4" Type="http://schemas.openxmlformats.org/officeDocument/2006/relationships/image" Target="../media/image66.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xml"/><Relationship Id="rId1" Type="http://schemas.openxmlformats.org/officeDocument/2006/relationships/tags" Target="../tags/tag160.xml"/><Relationship Id="rId4" Type="http://schemas.openxmlformats.org/officeDocument/2006/relationships/image" Target="../media/image67.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61.xml"/><Relationship Id="rId5" Type="http://schemas.openxmlformats.org/officeDocument/2006/relationships/image" Target="../media/image69.jpg"/><Relationship Id="rId4" Type="http://schemas.openxmlformats.org/officeDocument/2006/relationships/image" Target="../media/image6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62.xml"/><Relationship Id="rId5" Type="http://schemas.openxmlformats.org/officeDocument/2006/relationships/image" Target="../media/image68.jpg"/><Relationship Id="rId4" Type="http://schemas.openxmlformats.org/officeDocument/2006/relationships/image" Target="../media/image70.jp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xml"/><Relationship Id="rId1" Type="http://schemas.openxmlformats.org/officeDocument/2006/relationships/tags" Target="../tags/tag163.xml"/><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xml"/><Relationship Id="rId1" Type="http://schemas.openxmlformats.org/officeDocument/2006/relationships/tags" Target="../tags/tag164.xml"/><Relationship Id="rId4" Type="http://schemas.openxmlformats.org/officeDocument/2006/relationships/image" Target="../media/image72.jp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xml"/><Relationship Id="rId1" Type="http://schemas.openxmlformats.org/officeDocument/2006/relationships/tags" Target="../tags/tag165.xml"/><Relationship Id="rId4" Type="http://schemas.openxmlformats.org/officeDocument/2006/relationships/image" Target="../media/image73.jp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xml"/><Relationship Id="rId1" Type="http://schemas.openxmlformats.org/officeDocument/2006/relationships/tags" Target="../tags/tag166.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74.tmp"/><Relationship Id="rId4" Type="http://schemas.openxmlformats.org/officeDocument/2006/relationships/notesSlide" Target="../notesSlides/notesSlide119.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75.tmp"/><Relationship Id="rId4" Type="http://schemas.openxmlformats.org/officeDocument/2006/relationships/notesSlide" Target="../notesSlides/notesSlide12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79.xml"/><Relationship Id="rId4" Type="http://schemas.openxmlformats.org/officeDocument/2006/relationships/image" Target="../media/image1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80.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8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103.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0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10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73.xml"/><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51.jpeg"/><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12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12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xml"/><Relationship Id="rId1" Type="http://schemas.openxmlformats.org/officeDocument/2006/relationships/tags" Target="../tags/tag12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27.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3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31.xml"/><Relationship Id="rId5" Type="http://schemas.openxmlformats.org/officeDocument/2006/relationships/image" Target="../media/image55.png"/><Relationship Id="rId4" Type="http://schemas.openxmlformats.org/officeDocument/2006/relationships/image" Target="../media/image5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3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34.xml"/><Relationship Id="rId4" Type="http://schemas.openxmlformats.org/officeDocument/2006/relationships/image" Target="../media/image5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13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136.xml"/><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xml"/><Relationship Id="rId1" Type="http://schemas.openxmlformats.org/officeDocument/2006/relationships/tags" Target="../tags/tag13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38.xml"/><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a:t>2022-23 Body Fat Testing</a:t>
            </a:r>
          </a:p>
        </p:txBody>
      </p:sp>
      <p:sp>
        <p:nvSpPr>
          <p:cNvPr id="3" name="Subtitle 2"/>
          <p:cNvSpPr>
            <a:spLocks noGrp="1"/>
          </p:cNvSpPr>
          <p:nvPr>
            <p:ph type="subTitle" idx="1"/>
          </p:nvPr>
        </p:nvSpPr>
        <p:spPr/>
        <p:txBody>
          <a:bodyPr/>
          <a:lstStyle/>
          <a:p>
            <a:r>
              <a:rPr lang="en-US" dirty="0"/>
              <a:t>2022-23 IHSA Rules Interpretation Presentation</a:t>
            </a:r>
          </a:p>
        </p:txBody>
      </p:sp>
    </p:spTree>
    <p:custDataLst>
      <p:tags r:id="rId1"/>
    </p:custDataLst>
    <p:extLst>
      <p:ext uri="{BB962C8B-B14F-4D97-AF65-F5344CB8AC3E}">
        <p14:creationId xmlns:p14="http://schemas.microsoft.com/office/powerpoint/2010/main" val="148404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Determining MWW: Scenario 1</a:t>
            </a:r>
          </a:p>
        </p:txBody>
      </p:sp>
      <p:sp>
        <p:nvSpPr>
          <p:cNvPr id="3" name="Content Placeholder 2"/>
          <p:cNvSpPr>
            <a:spLocks noGrp="1"/>
          </p:cNvSpPr>
          <p:nvPr>
            <p:ph sz="half" idx="1"/>
          </p:nvPr>
        </p:nvSpPr>
        <p:spPr/>
        <p:txBody>
          <a:bodyPr/>
          <a:lstStyle/>
          <a:p>
            <a:pPr marL="137160" indent="0">
              <a:buNone/>
            </a:pPr>
            <a:r>
              <a:rPr lang="en-US" b="1" dirty="0">
                <a:solidFill>
                  <a:schemeClr val="accent4"/>
                </a:solidFill>
              </a:rPr>
              <a:t>Rule:</a:t>
            </a:r>
            <a:r>
              <a:rPr lang="en-US" dirty="0">
                <a:solidFill>
                  <a:schemeClr val="accent4"/>
                </a:solidFill>
              </a:rPr>
              <a:t> </a:t>
            </a:r>
            <a:r>
              <a:rPr lang="en-US" dirty="0"/>
              <a:t>If the predicted weight is exactly that of one of the weight classes, that weight class shall be the wrestler’s minimum weight class. </a:t>
            </a:r>
          </a:p>
          <a:p>
            <a:pPr marL="137160" indent="0">
              <a:buNone/>
            </a:pPr>
            <a:endParaRPr lang="en-US" dirty="0"/>
          </a:p>
          <a:p>
            <a:pPr marL="137160" indent="0">
              <a:buNone/>
            </a:pPr>
            <a:r>
              <a:rPr lang="en-US" b="1" dirty="0">
                <a:solidFill>
                  <a:schemeClr val="accent4"/>
                </a:solidFill>
              </a:rPr>
              <a:t>Example:</a:t>
            </a:r>
            <a:r>
              <a:rPr lang="en-US" dirty="0">
                <a:solidFill>
                  <a:schemeClr val="accent4"/>
                </a:solidFill>
              </a:rPr>
              <a:t> </a:t>
            </a:r>
            <a:r>
              <a:rPr lang="en-US" dirty="0"/>
              <a:t>If a wrestlers MWW is calculated at </a:t>
            </a:r>
            <a:r>
              <a:rPr lang="en-US" b="1" dirty="0">
                <a:solidFill>
                  <a:schemeClr val="accent4"/>
                </a:solidFill>
              </a:rPr>
              <a:t>132.0 lbs.</a:t>
            </a:r>
          </a:p>
          <a:p>
            <a:endParaRPr lang="en-US" dirty="0"/>
          </a:p>
        </p:txBody>
      </p:sp>
      <p:sp>
        <p:nvSpPr>
          <p:cNvPr id="4" name="Content Placeholder 3"/>
          <p:cNvSpPr>
            <a:spLocks noGrp="1"/>
          </p:cNvSpPr>
          <p:nvPr>
            <p:ph sz="half" idx="2"/>
          </p:nvPr>
        </p:nvSpPr>
        <p:spPr/>
        <p:txBody>
          <a:bodyPr/>
          <a:lstStyle/>
          <a:p>
            <a:pPr algn="ctr">
              <a:buNone/>
            </a:pPr>
            <a:r>
              <a:rPr lang="en-US" b="1" dirty="0">
                <a:solidFill>
                  <a:schemeClr val="accent4"/>
                </a:solidFill>
              </a:rPr>
              <a:t>WEIGHT CLASSES</a:t>
            </a:r>
          </a:p>
          <a:p>
            <a:pPr algn="ctr">
              <a:buNone/>
            </a:pPr>
            <a:r>
              <a:rPr lang="en-US" dirty="0"/>
              <a:t>106.0 LBS     152.0 LBS</a:t>
            </a:r>
          </a:p>
          <a:p>
            <a:pPr algn="ctr">
              <a:buNone/>
            </a:pPr>
            <a:r>
              <a:rPr lang="en-US" dirty="0"/>
              <a:t>113.0 LBS    160.0 LBS</a:t>
            </a:r>
          </a:p>
          <a:p>
            <a:pPr algn="ctr">
              <a:buNone/>
            </a:pPr>
            <a:r>
              <a:rPr lang="en-US" dirty="0"/>
              <a:t>120.0 LBS    170.0 LBS</a:t>
            </a:r>
          </a:p>
          <a:p>
            <a:pPr algn="ctr">
              <a:buNone/>
            </a:pPr>
            <a:r>
              <a:rPr lang="en-US" dirty="0"/>
              <a:t>126.0 LBS    182.0 LBS</a:t>
            </a:r>
          </a:p>
          <a:p>
            <a:pPr algn="ctr">
              <a:buNone/>
            </a:pPr>
            <a:r>
              <a:rPr lang="en-US" sz="3200" b="1" dirty="0">
                <a:solidFill>
                  <a:schemeClr val="accent4"/>
                </a:solidFill>
              </a:rPr>
              <a:t>132.0 LBS    </a:t>
            </a:r>
            <a:r>
              <a:rPr lang="en-US" dirty="0"/>
              <a:t>195.0 LBS</a:t>
            </a:r>
          </a:p>
          <a:p>
            <a:pPr algn="ctr">
              <a:buNone/>
            </a:pPr>
            <a:r>
              <a:rPr lang="en-US" dirty="0"/>
              <a:t>138.0 LBS    215.0 LBS</a:t>
            </a:r>
          </a:p>
          <a:p>
            <a:pPr algn="ctr">
              <a:buNone/>
            </a:pPr>
            <a:r>
              <a:rPr lang="en-US" dirty="0"/>
              <a:t>145.0 LBS    285.0 LBS</a:t>
            </a:r>
          </a:p>
          <a:p>
            <a:endParaRPr lang="en-US" dirty="0"/>
          </a:p>
        </p:txBody>
      </p:sp>
    </p:spTree>
    <p:custDataLst>
      <p:tags r:id="rId1"/>
    </p:custDataLst>
    <p:extLst>
      <p:ext uri="{BB962C8B-B14F-4D97-AF65-F5344CB8AC3E}">
        <p14:creationId xmlns:p14="http://schemas.microsoft.com/office/powerpoint/2010/main" val="549765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ABDOMINAL</a:t>
            </a:r>
          </a:p>
        </p:txBody>
      </p:sp>
      <p:pic>
        <p:nvPicPr>
          <p:cNvPr id="4" name="Content Placeholder 3" descr="ab.png"/>
          <p:cNvPicPr>
            <a:picLocks noGrp="1" noChangeAspect="1"/>
          </p:cNvPicPr>
          <p:nvPr>
            <p:ph idx="1"/>
          </p:nvPr>
        </p:nvPicPr>
        <p:blipFill rotWithShape="1">
          <a:blip r:embed="rId4" cstate="print"/>
          <a:srcRect l="20451" t="2922" r="8533" b="12677"/>
          <a:stretch/>
        </p:blipFill>
        <p:spPr>
          <a:xfrm rot="5400000">
            <a:off x="3714723" y="2030207"/>
            <a:ext cx="4607041" cy="4497355"/>
          </a:xfrm>
        </p:spPr>
      </p:pic>
    </p:spTree>
    <p:custDataLst>
      <p:tags r:id="rId1"/>
    </p:custDataLst>
    <p:extLst>
      <p:ext uri="{BB962C8B-B14F-4D97-AF65-F5344CB8AC3E}">
        <p14:creationId xmlns:p14="http://schemas.microsoft.com/office/powerpoint/2010/main" val="25474968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Technique</a:t>
            </a:r>
          </a:p>
        </p:txBody>
      </p:sp>
      <p:sp>
        <p:nvSpPr>
          <p:cNvPr id="3" name="Content Placeholder 2"/>
          <p:cNvSpPr>
            <a:spLocks noGrp="1"/>
          </p:cNvSpPr>
          <p:nvPr>
            <p:ph type="body" idx="1"/>
          </p:nvPr>
        </p:nvSpPr>
        <p:spPr>
          <a:xfrm>
            <a:off x="1466850" y="1858945"/>
            <a:ext cx="10500783" cy="4468829"/>
          </a:xfrm>
        </p:spPr>
        <p:txBody>
          <a:bodyPr>
            <a:noAutofit/>
          </a:bodyPr>
          <a:lstStyle/>
          <a:p>
            <a:r>
              <a:rPr lang="en-US" dirty="0"/>
              <a:t>Begin by having athlete standing in anthropometric position</a:t>
            </a:r>
          </a:p>
          <a:p>
            <a:r>
              <a:rPr lang="en-US" dirty="0">
                <a:solidFill>
                  <a:schemeClr val="tx1"/>
                </a:solidFill>
                <a:latin typeface="Calibri" panose="020F0502020204030204" pitchFamily="34" charset="0"/>
              </a:rPr>
              <a:t>Take all measurements on right side of body (exceptions include; injury, deformity, etc.).</a:t>
            </a:r>
          </a:p>
          <a:p>
            <a:r>
              <a:rPr lang="en-US" altLang="ko-KR" dirty="0">
                <a:solidFill>
                  <a:schemeClr val="tx1"/>
                </a:solidFill>
                <a:latin typeface="Calibri" panose="020F0502020204030204" pitchFamily="34" charset="0"/>
              </a:rPr>
              <a:t>Hold the skinfold caliper in the right hand while raising the skinfold with the thumb and index finger of the left hand using the prone grip (the back of the hand should be facing the measurer).</a:t>
            </a:r>
          </a:p>
          <a:p>
            <a:r>
              <a:rPr lang="en-US" altLang="ko-KR" dirty="0">
                <a:solidFill>
                  <a:schemeClr val="tx1"/>
                </a:solidFill>
                <a:latin typeface="Calibri" panose="020F0502020204030204" pitchFamily="34" charset="0"/>
              </a:rPr>
              <a:t>Position yourself so you are looking directly at the caliper dial to avoid errors from viewing from the caliper dial from a disadvantaged angle. </a:t>
            </a:r>
          </a:p>
          <a:p>
            <a:r>
              <a:rPr lang="en-US" altLang="ko-KR" dirty="0">
                <a:solidFill>
                  <a:schemeClr val="tx1"/>
                </a:solidFill>
                <a:latin typeface="Calibri" panose="020F0502020204030204" pitchFamily="34" charset="0"/>
              </a:rPr>
              <a:t>If you need a better view for very tall athletes use a box or step ladder. Remember never move the skinfold caliper for a better view move your head or body. </a:t>
            </a:r>
            <a:endParaRPr lang="ko-KR" altLang="en-US" dirty="0">
              <a:solidFill>
                <a:schemeClr val="tx1"/>
              </a:solidFill>
              <a:latin typeface="Calibri" panose="020F0502020204030204" pitchFamily="34" charset="0"/>
            </a:endParaRPr>
          </a:p>
          <a:p>
            <a:pPr marL="137160" indent="0">
              <a:buNone/>
            </a:pPr>
            <a:endParaRPr lang="en-US" altLang="ko-KR" dirty="0">
              <a:solidFill>
                <a:schemeClr val="tx1"/>
              </a:solidFill>
              <a:latin typeface="Calibri" panose="020F0502020204030204" pitchFamily="34" charset="0"/>
            </a:endParaRPr>
          </a:p>
          <a:p>
            <a:endParaRPr lang="en-US" dirty="0">
              <a:solidFill>
                <a:schemeClr val="tx1"/>
              </a:solidFill>
              <a:latin typeface="Calibri" panose="020F0502020204030204" pitchFamily="34" charset="0"/>
            </a:endParaRPr>
          </a:p>
          <a:p>
            <a:endParaRPr lang="en-US" dirty="0">
              <a:solidFill>
                <a:schemeClr val="tx1"/>
              </a:solidFill>
              <a:latin typeface="Calibri" panose="020F0502020204030204" pitchFamily="34" charset="0"/>
            </a:endParaRPr>
          </a:p>
          <a:p>
            <a:pPr marL="137160" indent="0">
              <a:buNone/>
            </a:pPr>
            <a:endParaRPr lang="en-US" dirty="0">
              <a:solidFill>
                <a:schemeClr val="tx1"/>
              </a:solidFill>
              <a:latin typeface="Calibri" panose="020F0502020204030204" pitchFamily="34" charset="0"/>
            </a:endParaRPr>
          </a:p>
          <a:p>
            <a:pPr marL="137160" indent="0">
              <a:buNone/>
            </a:pPr>
            <a:endParaRPr lang="en-US" sz="2800" dirty="0"/>
          </a:p>
        </p:txBody>
      </p:sp>
    </p:spTree>
    <p:custDataLst>
      <p:tags r:id="rId1"/>
    </p:custDataLst>
    <p:extLst>
      <p:ext uri="{BB962C8B-B14F-4D97-AF65-F5344CB8AC3E}">
        <p14:creationId xmlns:p14="http://schemas.microsoft.com/office/powerpoint/2010/main" val="2844286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Technique (cont.)</a:t>
            </a:r>
          </a:p>
        </p:txBody>
      </p:sp>
      <p:sp>
        <p:nvSpPr>
          <p:cNvPr id="3" name="Content Placeholder 2"/>
          <p:cNvSpPr>
            <a:spLocks noGrp="1"/>
          </p:cNvSpPr>
          <p:nvPr>
            <p:ph type="body" idx="1"/>
          </p:nvPr>
        </p:nvSpPr>
        <p:spPr/>
        <p:txBody>
          <a:bodyPr wrap="square" lIns="91440" tIns="45720" rIns="91440" bIns="45720" anchor="t" anchorCtr="0">
            <a:normAutofit/>
          </a:bodyPr>
          <a:lstStyle/>
          <a:p>
            <a:pPr marL="594360" indent="-457200">
              <a:lnSpc>
                <a:spcPct val="82000"/>
              </a:lnSpc>
              <a:buClr>
                <a:schemeClr val="tx1"/>
              </a:buClr>
            </a:pPr>
            <a:r>
              <a:rPr lang="en-US" altLang="ko-KR" dirty="0">
                <a:solidFill>
                  <a:schemeClr val="tx1"/>
                </a:solidFill>
                <a:latin typeface="Calibri" panose="020F0502020204030204" pitchFamily="34" charset="0"/>
              </a:rPr>
              <a:t>The skinfold is picked up at the marked site. The near edge of the thumb and index finger are in line perpendicular to the skinfold orientation.</a:t>
            </a:r>
          </a:p>
          <a:p>
            <a:pPr marL="594360" indent="-457200">
              <a:lnSpc>
                <a:spcPct val="82000"/>
              </a:lnSpc>
              <a:buClr>
                <a:schemeClr val="tx1"/>
              </a:buClr>
            </a:pPr>
            <a:endParaRPr lang="en-US" altLang="ko-KR" dirty="0">
              <a:solidFill>
                <a:schemeClr val="tx1"/>
              </a:solidFill>
              <a:latin typeface="Calibri" panose="020F0502020204030204" pitchFamily="34" charset="0"/>
            </a:endParaRPr>
          </a:p>
          <a:p>
            <a:pPr marL="594360" indent="-457200">
              <a:lnSpc>
                <a:spcPct val="82000"/>
              </a:lnSpc>
              <a:buClr>
                <a:schemeClr val="tx1"/>
              </a:buClr>
            </a:pPr>
            <a:r>
              <a:rPr lang="en-US" altLang="ko-KR" dirty="0">
                <a:solidFill>
                  <a:schemeClr val="tx1"/>
                </a:solidFill>
                <a:latin typeface="Calibri" panose="020F0502020204030204" pitchFamily="34" charset="0"/>
              </a:rPr>
              <a:t>The skinfold should be grasped and lifted (raised) so that a double fold of skin plus the underlying subcutaneous adipose tissue is held between the thumb and index finger of left hand.</a:t>
            </a:r>
          </a:p>
          <a:p>
            <a:pPr marL="594360" indent="-457200">
              <a:lnSpc>
                <a:spcPct val="82000"/>
              </a:lnSpc>
              <a:buClr>
                <a:schemeClr val="tx1"/>
              </a:buClr>
            </a:pPr>
            <a:endParaRPr lang="en-US" altLang="ko-KR" dirty="0">
              <a:solidFill>
                <a:schemeClr val="tx1"/>
              </a:solidFill>
              <a:latin typeface="Calibri" panose="020F0502020204030204" pitchFamily="34" charset="0"/>
            </a:endParaRPr>
          </a:p>
          <a:p>
            <a:pPr marL="594360" indent="-457200">
              <a:lnSpc>
                <a:spcPct val="82000"/>
              </a:lnSpc>
              <a:buClr>
                <a:schemeClr val="tx1"/>
              </a:buClr>
            </a:pPr>
            <a:r>
              <a:rPr lang="en-US" altLang="ko-KR" dirty="0">
                <a:solidFill>
                  <a:schemeClr val="tx1"/>
                </a:solidFill>
                <a:latin typeface="Calibri" panose="020F0502020204030204" pitchFamily="34" charset="0"/>
              </a:rPr>
              <a:t>The size of the fold should be the MINIMUM necessary to ensure that the two skin surfaces of the fold are parallel.</a:t>
            </a:r>
          </a:p>
          <a:p>
            <a:pPr marL="594360" indent="-457200">
              <a:lnSpc>
                <a:spcPct val="82000"/>
              </a:lnSpc>
              <a:buClr>
                <a:schemeClr val="tx1"/>
              </a:buClr>
            </a:pPr>
            <a:endParaRPr lang="en-US" altLang="ko-KR" dirty="0">
              <a:solidFill>
                <a:schemeClr val="tx1"/>
              </a:solidFill>
              <a:latin typeface="Calibri" panose="020F0502020204030204" pitchFamily="34" charset="0"/>
            </a:endParaRPr>
          </a:p>
          <a:p>
            <a:pPr marL="594360" indent="-457200">
              <a:lnSpc>
                <a:spcPct val="82000"/>
              </a:lnSpc>
              <a:buClr>
                <a:schemeClr val="tx1"/>
              </a:buClr>
            </a:pPr>
            <a:r>
              <a:rPr lang="en-US" altLang="ko-KR" dirty="0">
                <a:solidFill>
                  <a:schemeClr val="tx1"/>
                </a:solidFill>
                <a:latin typeface="Calibri" panose="020F0502020204030204" pitchFamily="34" charset="0"/>
              </a:rPr>
              <a:t>Hold the skinfold firmly but do not pinch to the point of pain.</a:t>
            </a:r>
            <a:endParaRPr lang="ko-KR" altLang="en-US" dirty="0">
              <a:solidFill>
                <a:schemeClr val="tx1"/>
              </a:solidFill>
              <a:latin typeface="Calibri" panose="020F0502020204030204" pitchFamily="34" charset="0"/>
            </a:endParaRPr>
          </a:p>
          <a:p>
            <a:pPr marL="548640" indent="-411480">
              <a:lnSpc>
                <a:spcPct val="82000"/>
              </a:lnSpc>
              <a:spcBef>
                <a:spcPts val="500"/>
              </a:spcBef>
              <a:buNone/>
            </a:pPr>
            <a:endParaRPr lang="ko-KR" altLang="en-US" sz="2300" dirty="0">
              <a:latin typeface="Book Antiqua" charset="0"/>
            </a:endParaRPr>
          </a:p>
        </p:txBody>
      </p:sp>
    </p:spTree>
    <p:custDataLst>
      <p:tags r:id="rId1"/>
    </p:custDataLst>
    <p:extLst>
      <p:ext uri="{BB962C8B-B14F-4D97-AF65-F5344CB8AC3E}">
        <p14:creationId xmlns:p14="http://schemas.microsoft.com/office/powerpoint/2010/main" val="26439921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Technique (cont.)</a:t>
            </a:r>
          </a:p>
        </p:txBody>
      </p:sp>
      <p:sp>
        <p:nvSpPr>
          <p:cNvPr id="3" name="Content Placeholder 2"/>
          <p:cNvSpPr>
            <a:spLocks noGrp="1"/>
          </p:cNvSpPr>
          <p:nvPr>
            <p:ph idx="1"/>
          </p:nvPr>
        </p:nvSpPr>
        <p:spPr/>
        <p:txBody>
          <a:bodyPr/>
          <a:lstStyle/>
          <a:p>
            <a:r>
              <a:rPr lang="en-US" dirty="0"/>
              <a:t>The nearest edge of the contact faces of the caliper are applied 1 cm away from the edge of the thumb and finger. </a:t>
            </a:r>
          </a:p>
          <a:p>
            <a:endParaRPr lang="en-US" dirty="0"/>
          </a:p>
          <a:p>
            <a:r>
              <a:rPr lang="en-US" dirty="0"/>
              <a:t>Measure midway between the surface and the crest of the fold. As a guide, the center of the caliper faces should be placed at a depth of approximately mid-fingernail. </a:t>
            </a:r>
          </a:p>
          <a:p>
            <a:endParaRPr lang="en-US" dirty="0"/>
          </a:p>
          <a:p>
            <a:pPr>
              <a:lnSpc>
                <a:spcPct val="82000"/>
              </a:lnSpc>
              <a:spcBef>
                <a:spcPts val="500"/>
              </a:spcBef>
              <a:buClr>
                <a:schemeClr val="tx1"/>
              </a:buClr>
            </a:pPr>
            <a:r>
              <a:rPr lang="en-US" dirty="0"/>
              <a:t>Allow the caliper jaws to gently come in contact with the skinfold. Release the caliper so that the thumb, index finger, and caliper spring tension is supporting the skinfold.</a:t>
            </a:r>
          </a:p>
        </p:txBody>
      </p:sp>
    </p:spTree>
    <p:custDataLst>
      <p:tags r:id="rId1"/>
    </p:custDataLst>
    <p:extLst>
      <p:ext uri="{BB962C8B-B14F-4D97-AF65-F5344CB8AC3E}">
        <p14:creationId xmlns:p14="http://schemas.microsoft.com/office/powerpoint/2010/main" val="33201415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Technique (cont.)</a:t>
            </a:r>
          </a:p>
        </p:txBody>
      </p:sp>
      <p:sp>
        <p:nvSpPr>
          <p:cNvPr id="3" name="Content Placeholder 2"/>
          <p:cNvSpPr>
            <a:spLocks noGrp="1"/>
          </p:cNvSpPr>
          <p:nvPr>
            <p:ph idx="1"/>
          </p:nvPr>
        </p:nvSpPr>
        <p:spPr/>
        <p:txBody>
          <a:bodyPr/>
          <a:lstStyle/>
          <a:p>
            <a:r>
              <a:rPr lang="en-US" dirty="0"/>
              <a:t>Measurement is recorded </a:t>
            </a:r>
            <a:r>
              <a:rPr lang="en-US" u="sng" dirty="0"/>
              <a:t>TWO</a:t>
            </a:r>
            <a:r>
              <a:rPr lang="en-US" dirty="0"/>
              <a:t> seconds after the full pressure of the caliper is applied</a:t>
            </a:r>
          </a:p>
          <a:p>
            <a:endParaRPr lang="en-US" dirty="0"/>
          </a:p>
          <a:p>
            <a:r>
              <a:rPr lang="en-US" dirty="0"/>
              <a:t>Read the dial of the caliper to the nearest </a:t>
            </a:r>
            <a:r>
              <a:rPr lang="en-US" b="1" u="sng" dirty="0"/>
              <a:t>0.5mm</a:t>
            </a:r>
          </a:p>
          <a:p>
            <a:endParaRPr lang="en-US" b="1" u="sng" dirty="0"/>
          </a:p>
          <a:p>
            <a:r>
              <a:rPr lang="en-US" dirty="0"/>
              <a:t>Record three measurements at each site in </a:t>
            </a:r>
            <a:r>
              <a:rPr lang="en-US" b="1" i="1" u="sng" dirty="0"/>
              <a:t>rotation order</a:t>
            </a:r>
            <a:r>
              <a:rPr lang="en-US" dirty="0"/>
              <a:t>.</a:t>
            </a:r>
          </a:p>
          <a:p>
            <a:endParaRPr lang="en-US" dirty="0"/>
          </a:p>
          <a:p>
            <a:r>
              <a:rPr lang="en-US" dirty="0"/>
              <a:t>Practice is necessary to ensure the same size of skinfold is grasped at the same location for repeated measures</a:t>
            </a:r>
          </a:p>
          <a:p>
            <a:endParaRPr lang="en-US" dirty="0"/>
          </a:p>
        </p:txBody>
      </p:sp>
    </p:spTree>
    <p:custDataLst>
      <p:tags r:id="rId1"/>
    </p:custDataLst>
    <p:extLst>
      <p:ext uri="{BB962C8B-B14F-4D97-AF65-F5344CB8AC3E}">
        <p14:creationId xmlns:p14="http://schemas.microsoft.com/office/powerpoint/2010/main" val="23949287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Technique (cont.)</a:t>
            </a:r>
          </a:p>
        </p:txBody>
      </p:sp>
      <p:sp>
        <p:nvSpPr>
          <p:cNvPr id="3" name="Content Placeholder 2"/>
          <p:cNvSpPr>
            <a:spLocks noGrp="1"/>
          </p:cNvSpPr>
          <p:nvPr>
            <p:ph idx="1"/>
          </p:nvPr>
        </p:nvSpPr>
        <p:spPr/>
        <p:txBody>
          <a:bodyPr>
            <a:normAutofit lnSpcReduction="10000"/>
          </a:bodyPr>
          <a:lstStyle/>
          <a:p>
            <a:r>
              <a:rPr lang="en-US" dirty="0"/>
              <a:t>If the difference between the three values is more than 1mm for a single site, the subject will need to wait 20 minutes for additional skinfold reading (this allows the skin to return to normal condition).</a:t>
            </a:r>
          </a:p>
          <a:p>
            <a:endParaRPr lang="en-US" dirty="0"/>
          </a:p>
          <a:p>
            <a:r>
              <a:rPr lang="en-US" dirty="0"/>
              <a:t>Example 1: If the triceps skinfold values are 10.0mm, next 10.5mm, and finally 11.0mm those 3  values are within 1.0 mm and would be acceptable.</a:t>
            </a:r>
          </a:p>
          <a:p>
            <a:endParaRPr lang="en-US" dirty="0"/>
          </a:p>
          <a:p>
            <a:r>
              <a:rPr lang="en-US" dirty="0"/>
              <a:t>Example 2: If the triceps skinfold values are 10.0mm, next 10.5mm and finally 11.5mm those 3 values are NOT within 1.0mm and would not be acceptable. </a:t>
            </a:r>
          </a:p>
        </p:txBody>
      </p:sp>
    </p:spTree>
    <p:custDataLst>
      <p:tags r:id="rId1"/>
    </p:custDataLst>
    <p:extLst>
      <p:ext uri="{BB962C8B-B14F-4D97-AF65-F5344CB8AC3E}">
        <p14:creationId xmlns:p14="http://schemas.microsoft.com/office/powerpoint/2010/main" val="35507821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Skinfold Sights</a:t>
            </a:r>
          </a:p>
        </p:txBody>
      </p:sp>
      <p:sp>
        <p:nvSpPr>
          <p:cNvPr id="5" name="Text Placeholder 4"/>
          <p:cNvSpPr>
            <a:spLocks noGrp="1"/>
          </p:cNvSpPr>
          <p:nvPr>
            <p:ph type="body" idx="1"/>
          </p:nvPr>
        </p:nvSpPr>
        <p:spPr/>
        <p:txBody>
          <a:bodyPr>
            <a:normAutofit/>
          </a:bodyPr>
          <a:lstStyle/>
          <a:p>
            <a:pPr marL="177800" indent="0">
              <a:buNone/>
            </a:pPr>
            <a:r>
              <a:rPr lang="en-US" sz="4000" b="1" dirty="0">
                <a:solidFill>
                  <a:srgbClr val="E96B10"/>
                </a:solidFill>
              </a:rPr>
              <a:t>Male</a:t>
            </a:r>
          </a:p>
          <a:p>
            <a:pPr lvl="1">
              <a:lnSpc>
                <a:spcPct val="102000"/>
              </a:lnSpc>
              <a:spcBef>
                <a:spcPts val="500"/>
              </a:spcBef>
              <a:buClr>
                <a:schemeClr val="tx1"/>
              </a:buClr>
            </a:pPr>
            <a:r>
              <a:rPr lang="en-US" altLang="ko-KR" sz="3600" dirty="0">
                <a:solidFill>
                  <a:schemeClr val="tx1"/>
                </a:solidFill>
                <a:latin typeface="Calibri" panose="020F0502020204030204" pitchFamily="34" charset="0"/>
              </a:rPr>
              <a:t>Triceps</a:t>
            </a:r>
          </a:p>
          <a:p>
            <a:pPr lvl="1">
              <a:lnSpc>
                <a:spcPct val="102000"/>
              </a:lnSpc>
              <a:spcBef>
                <a:spcPts val="500"/>
              </a:spcBef>
              <a:buClr>
                <a:schemeClr val="tx1"/>
              </a:buClr>
            </a:pPr>
            <a:r>
              <a:rPr lang="en-US" altLang="ko-KR" sz="3600" dirty="0">
                <a:solidFill>
                  <a:schemeClr val="tx1"/>
                </a:solidFill>
                <a:latin typeface="Calibri" panose="020F0502020204030204" pitchFamily="34" charset="0"/>
              </a:rPr>
              <a:t>Subscapular</a:t>
            </a:r>
          </a:p>
          <a:p>
            <a:pPr lvl="1">
              <a:lnSpc>
                <a:spcPct val="102000"/>
              </a:lnSpc>
              <a:spcBef>
                <a:spcPts val="500"/>
              </a:spcBef>
              <a:buClr>
                <a:schemeClr val="tx1"/>
              </a:buClr>
            </a:pPr>
            <a:r>
              <a:rPr lang="en-US" altLang="ko-KR" sz="3600" dirty="0">
                <a:solidFill>
                  <a:schemeClr val="tx1"/>
                </a:solidFill>
                <a:latin typeface="Calibri" panose="020F0502020204030204" pitchFamily="34" charset="0"/>
              </a:rPr>
              <a:t>Abdominal</a:t>
            </a:r>
            <a:endParaRPr lang="ko-KR" altLang="en-US" sz="3600" dirty="0">
              <a:solidFill>
                <a:schemeClr val="tx1"/>
              </a:solidFill>
              <a:latin typeface="Calibri" panose="020F0502020204030204" pitchFamily="34" charset="0"/>
            </a:endParaRPr>
          </a:p>
          <a:p>
            <a:pPr algn="ctr"/>
            <a:endParaRPr lang="en-US" sz="4000" dirty="0"/>
          </a:p>
        </p:txBody>
      </p:sp>
      <p:sp>
        <p:nvSpPr>
          <p:cNvPr id="7" name="Text Placeholder 6"/>
          <p:cNvSpPr>
            <a:spLocks noGrp="1"/>
          </p:cNvSpPr>
          <p:nvPr>
            <p:ph type="body" idx="2"/>
          </p:nvPr>
        </p:nvSpPr>
        <p:spPr/>
        <p:txBody>
          <a:bodyPr>
            <a:normAutofit/>
          </a:bodyPr>
          <a:lstStyle/>
          <a:p>
            <a:pPr marL="177800" indent="0">
              <a:buNone/>
            </a:pPr>
            <a:r>
              <a:rPr lang="en-US" sz="4000" b="1" dirty="0">
                <a:solidFill>
                  <a:srgbClr val="E96B10"/>
                </a:solidFill>
              </a:rPr>
              <a:t>Female</a:t>
            </a:r>
          </a:p>
          <a:p>
            <a:pPr lvl="1"/>
            <a:r>
              <a:rPr lang="en-US" sz="3600" dirty="0"/>
              <a:t>Subscapular</a:t>
            </a:r>
          </a:p>
          <a:p>
            <a:pPr lvl="1"/>
            <a:r>
              <a:rPr lang="en-US" sz="3600" dirty="0"/>
              <a:t>Triceps</a:t>
            </a:r>
          </a:p>
          <a:p>
            <a:pPr marL="177800" indent="0">
              <a:buNone/>
            </a:pPr>
            <a:endParaRPr lang="en-US" sz="4000" dirty="0"/>
          </a:p>
        </p:txBody>
      </p:sp>
    </p:spTree>
    <p:custDataLst>
      <p:tags r:id="rId1"/>
    </p:custDataLst>
    <p:extLst>
      <p:ext uri="{BB962C8B-B14F-4D97-AF65-F5344CB8AC3E}">
        <p14:creationId xmlns:p14="http://schemas.microsoft.com/office/powerpoint/2010/main" val="111319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linds(horizontal)">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linds(horizontal)">
                                      <p:cBhvr>
                                        <p:cTn id="21" dur="500"/>
                                        <p:tgtEl>
                                          <p:spTgt spid="7">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Triceps Skinfold</a:t>
            </a:r>
          </a:p>
        </p:txBody>
      </p:sp>
      <p:sp>
        <p:nvSpPr>
          <p:cNvPr id="3" name="Text Placeholder 2"/>
          <p:cNvSpPr>
            <a:spLocks noGrp="1"/>
          </p:cNvSpPr>
          <p:nvPr>
            <p:ph type="body" idx="1"/>
          </p:nvPr>
        </p:nvSpPr>
        <p:spPr/>
        <p:txBody>
          <a:bodyPr>
            <a:normAutofit/>
          </a:bodyPr>
          <a:lstStyle/>
          <a:p>
            <a:r>
              <a:rPr lang="en-US" dirty="0"/>
              <a:t>Arm relaxed hanging by side in </a:t>
            </a:r>
            <a:r>
              <a:rPr lang="en-US" dirty="0">
                <a:solidFill>
                  <a:schemeClr val="tx1"/>
                </a:solidFill>
              </a:rPr>
              <a:t>anthropometric position</a:t>
            </a:r>
          </a:p>
        </p:txBody>
      </p:sp>
      <p:sp>
        <p:nvSpPr>
          <p:cNvPr id="4" name="Text Placeholder 3"/>
          <p:cNvSpPr>
            <a:spLocks noGrp="1"/>
          </p:cNvSpPr>
          <p:nvPr>
            <p:ph type="body" idx="2"/>
          </p:nvPr>
        </p:nvSpPr>
        <p:spPr/>
        <p:txBody>
          <a:bodyPr>
            <a:noAutofit/>
          </a:bodyPr>
          <a:lstStyle/>
          <a:p>
            <a:r>
              <a:rPr lang="en-US" dirty="0"/>
              <a:t>The Skinfold is measured vertically and parallel to the line of the upper arm, over the triceps muscle</a:t>
            </a:r>
          </a:p>
        </p:txBody>
      </p:sp>
      <p:pic>
        <p:nvPicPr>
          <p:cNvPr id="8" name="Content Placeholder 7" descr="triceps-landmark.jpg"/>
          <p:cNvPicPr>
            <a:picLocks noGrp="1" noChangeAspect="1"/>
          </p:cNvPicPr>
          <p:nvPr>
            <p:ph sz="quarter" idx="4294967295"/>
          </p:nvPr>
        </p:nvPicPr>
        <p:blipFill>
          <a:blip r:embed="rId4" cstate="print"/>
          <a:stretch>
            <a:fillRect/>
          </a:stretch>
        </p:blipFill>
        <p:spPr>
          <a:xfrm>
            <a:off x="2492494" y="3952812"/>
            <a:ext cx="2509520" cy="2510611"/>
          </a:xfrm>
        </p:spPr>
      </p:pic>
      <p:pic>
        <p:nvPicPr>
          <p:cNvPr id="9" name="Content Placeholder 8" descr="Skinfolds%20for%20Women%20-%20tricep%20with%20caliper.jpg"/>
          <p:cNvPicPr>
            <a:picLocks noGrp="1" noChangeAspect="1"/>
          </p:cNvPicPr>
          <p:nvPr>
            <p:ph sz="quarter" idx="4294967295"/>
          </p:nvPr>
        </p:nvPicPr>
        <p:blipFill>
          <a:blip r:embed="rId5" cstate="print"/>
          <a:stretch>
            <a:fillRect/>
          </a:stretch>
        </p:blipFill>
        <p:spPr>
          <a:xfrm>
            <a:off x="8023822" y="3952812"/>
            <a:ext cx="2622868" cy="2523195"/>
          </a:xfrm>
        </p:spPr>
      </p:pic>
    </p:spTree>
    <p:custDataLst>
      <p:tags r:id="rId1"/>
    </p:custDataLst>
    <p:extLst>
      <p:ext uri="{BB962C8B-B14F-4D97-AF65-F5344CB8AC3E}">
        <p14:creationId xmlns:p14="http://schemas.microsoft.com/office/powerpoint/2010/main" val="14933197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Subscapular Skin Fold</a:t>
            </a:r>
          </a:p>
        </p:txBody>
      </p:sp>
      <p:sp>
        <p:nvSpPr>
          <p:cNvPr id="5" name="Text Placeholder 4"/>
          <p:cNvSpPr>
            <a:spLocks noGrp="1"/>
          </p:cNvSpPr>
          <p:nvPr>
            <p:ph type="body" idx="1"/>
          </p:nvPr>
        </p:nvSpPr>
        <p:spPr/>
        <p:txBody>
          <a:bodyPr>
            <a:noAutofit/>
          </a:bodyPr>
          <a:lstStyle/>
          <a:p>
            <a:r>
              <a:rPr lang="en-US" sz="2000" dirty="0"/>
              <a:t>Athlete assumes a standing position with arms relaxed by the side in anthropometric position</a:t>
            </a:r>
          </a:p>
        </p:txBody>
      </p:sp>
      <p:sp>
        <p:nvSpPr>
          <p:cNvPr id="7" name="Text Placeholder 6"/>
          <p:cNvSpPr>
            <a:spLocks noGrp="1"/>
          </p:cNvSpPr>
          <p:nvPr>
            <p:ph type="body" idx="2"/>
          </p:nvPr>
        </p:nvSpPr>
        <p:spPr/>
        <p:txBody>
          <a:bodyPr>
            <a:normAutofit/>
          </a:bodyPr>
          <a:lstStyle/>
          <a:p>
            <a:r>
              <a:rPr lang="en-US" sz="2000" dirty="0"/>
              <a:t>Skinfold is raised along a line running laterally and obliquely downwards at an angle (approximately 45°) as determined by the natural fold of the skin</a:t>
            </a:r>
          </a:p>
        </p:txBody>
      </p:sp>
      <p:pic>
        <p:nvPicPr>
          <p:cNvPr id="7171" name="Picture 3"/>
          <p:cNvPicPr>
            <a:picLocks noGrp="1" noChangeAspect="1" noChangeArrowheads="1"/>
          </p:cNvPicPr>
          <p:nvPr>
            <p:ph sz="quarter" idx="4294967295"/>
          </p:nvPr>
        </p:nvPicPr>
        <p:blipFill>
          <a:blip r:embed="rId4" cstate="print"/>
          <a:stretch>
            <a:fillRect/>
          </a:stretch>
        </p:blipFill>
        <p:spPr bwMode="auto">
          <a:xfrm>
            <a:off x="7534204" y="3393440"/>
            <a:ext cx="3448756" cy="2939098"/>
          </a:xfrm>
          <a:prstGeom prst="rect">
            <a:avLst/>
          </a:prstGeom>
          <a:noFill/>
          <a:ln w="9525">
            <a:noFill/>
            <a:miter lim="800000"/>
            <a:headEnd/>
            <a:tailEnd/>
          </a:ln>
        </p:spPr>
      </p:pic>
      <p:pic>
        <p:nvPicPr>
          <p:cNvPr id="9" name="Content Placeholder 8" descr="untitled.png"/>
          <p:cNvPicPr>
            <a:picLocks noGrp="1" noChangeAspect="1"/>
          </p:cNvPicPr>
          <p:nvPr>
            <p:ph sz="quarter" idx="4294967295"/>
          </p:nvPr>
        </p:nvPicPr>
        <p:blipFill>
          <a:blip r:embed="rId5" cstate="print"/>
          <a:stretch>
            <a:fillRect/>
          </a:stretch>
        </p:blipFill>
        <p:spPr>
          <a:xfrm rot="5400000">
            <a:off x="2234636" y="3297929"/>
            <a:ext cx="2741607" cy="2935816"/>
          </a:xfrm>
        </p:spPr>
      </p:pic>
    </p:spTree>
    <p:custDataLst>
      <p:tags r:id="rId1"/>
    </p:custDataLst>
    <p:extLst>
      <p:ext uri="{BB962C8B-B14F-4D97-AF65-F5344CB8AC3E}">
        <p14:creationId xmlns:p14="http://schemas.microsoft.com/office/powerpoint/2010/main" val="358667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blinds(horizontal)">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Abdominal Skin Fold</a:t>
            </a:r>
          </a:p>
        </p:txBody>
      </p:sp>
      <p:sp>
        <p:nvSpPr>
          <p:cNvPr id="5" name="Text Placeholder 4"/>
          <p:cNvSpPr>
            <a:spLocks noGrp="1"/>
          </p:cNvSpPr>
          <p:nvPr>
            <p:ph type="body" idx="1"/>
          </p:nvPr>
        </p:nvSpPr>
        <p:spPr/>
        <p:txBody>
          <a:bodyPr>
            <a:normAutofit/>
          </a:bodyPr>
          <a:lstStyle/>
          <a:p>
            <a:r>
              <a:rPr lang="en-US" sz="2400" dirty="0">
                <a:latin typeface="Calibri" panose="020F0502020204030204" pitchFamily="34" charset="0"/>
              </a:rPr>
              <a:t>Athlete assumes a standing position with arms relaxed by the side in anthropometric position</a:t>
            </a:r>
          </a:p>
          <a:p>
            <a:endParaRPr lang="en-US" sz="2000" dirty="0"/>
          </a:p>
          <a:p>
            <a:endParaRPr lang="en-US" sz="2000" dirty="0"/>
          </a:p>
        </p:txBody>
      </p:sp>
      <p:sp>
        <p:nvSpPr>
          <p:cNvPr id="7" name="Text Placeholder 6"/>
          <p:cNvSpPr>
            <a:spLocks noGrp="1"/>
          </p:cNvSpPr>
          <p:nvPr>
            <p:ph type="body" idx="2"/>
          </p:nvPr>
        </p:nvSpPr>
        <p:spPr/>
        <p:txBody>
          <a:bodyPr>
            <a:noAutofit/>
          </a:bodyPr>
          <a:lstStyle/>
          <a:p>
            <a:r>
              <a:rPr lang="en-US" sz="2400" dirty="0"/>
              <a:t>The skinfold is measured vertically. Make sure </a:t>
            </a:r>
            <a:r>
              <a:rPr lang="en-US" sz="2400" dirty="0">
                <a:solidFill>
                  <a:srgbClr val="E96B10"/>
                </a:solidFill>
              </a:rPr>
              <a:t>initial grasp is firm and broad</a:t>
            </a:r>
            <a:r>
              <a:rPr lang="en-US" sz="2400" dirty="0"/>
              <a:t>. NOTE: Do Not place calipers in the navel</a:t>
            </a:r>
          </a:p>
        </p:txBody>
      </p:sp>
      <p:pic>
        <p:nvPicPr>
          <p:cNvPr id="3" name="Content Placeholder 2" descr="abdominal-landmark.jpg"/>
          <p:cNvPicPr>
            <a:picLocks noGrp="1" noChangeAspect="1"/>
          </p:cNvPicPr>
          <p:nvPr>
            <p:ph sz="quarter" idx="4294967295"/>
          </p:nvPr>
        </p:nvPicPr>
        <p:blipFill>
          <a:blip r:embed="rId4" cstate="print"/>
          <a:stretch>
            <a:fillRect/>
          </a:stretch>
        </p:blipFill>
        <p:spPr>
          <a:xfrm>
            <a:off x="2431216" y="3636447"/>
            <a:ext cx="2632075" cy="2636837"/>
          </a:xfrm>
        </p:spPr>
      </p:pic>
      <p:pic>
        <p:nvPicPr>
          <p:cNvPr id="8" name="Content Placeholder 7" descr="abdominal-pinch.jpg"/>
          <p:cNvPicPr>
            <a:picLocks noGrp="1" noChangeAspect="1"/>
          </p:cNvPicPr>
          <p:nvPr>
            <p:ph sz="quarter" idx="4294967295"/>
          </p:nvPr>
        </p:nvPicPr>
        <p:blipFill>
          <a:blip r:embed="rId5" cstate="print"/>
          <a:stretch>
            <a:fillRect/>
          </a:stretch>
        </p:blipFill>
        <p:spPr>
          <a:xfrm>
            <a:off x="7990643" y="3635375"/>
            <a:ext cx="2689225" cy="2689225"/>
          </a:xfrm>
        </p:spPr>
      </p:pic>
      <p:sp>
        <p:nvSpPr>
          <p:cNvPr id="2" name="Minus Sign 1">
            <a:extLst>
              <a:ext uri="{FF2B5EF4-FFF2-40B4-BE49-F238E27FC236}">
                <a16:creationId xmlns:a16="http://schemas.microsoft.com/office/drawing/2014/main" id="{AA4AF6E3-63ED-48A9-B8C3-04028B8C465F}"/>
              </a:ext>
            </a:extLst>
          </p:cNvPr>
          <p:cNvSpPr/>
          <p:nvPr/>
        </p:nvSpPr>
        <p:spPr>
          <a:xfrm>
            <a:off x="3385122" y="4683559"/>
            <a:ext cx="473054" cy="27130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Minus Sign 5">
            <a:extLst>
              <a:ext uri="{FF2B5EF4-FFF2-40B4-BE49-F238E27FC236}">
                <a16:creationId xmlns:a16="http://schemas.microsoft.com/office/drawing/2014/main" id="{F3DB00C3-D12E-4849-861F-3B191525362D}"/>
              </a:ext>
            </a:extLst>
          </p:cNvPr>
          <p:cNvSpPr/>
          <p:nvPr/>
        </p:nvSpPr>
        <p:spPr>
          <a:xfrm rot="5400000">
            <a:off x="3355367" y="4693609"/>
            <a:ext cx="532564" cy="25120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255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Determining MWW: Scenario 2</a:t>
            </a:r>
          </a:p>
        </p:txBody>
      </p:sp>
      <p:sp>
        <p:nvSpPr>
          <p:cNvPr id="3" name="Content Placeholder 2"/>
          <p:cNvSpPr>
            <a:spLocks noGrp="1"/>
          </p:cNvSpPr>
          <p:nvPr>
            <p:ph sz="half" idx="1"/>
          </p:nvPr>
        </p:nvSpPr>
        <p:spPr/>
        <p:txBody>
          <a:bodyPr/>
          <a:lstStyle/>
          <a:p>
            <a:pPr marL="137160" indent="0">
              <a:buNone/>
            </a:pPr>
            <a:r>
              <a:rPr lang="en-US" b="1" dirty="0">
                <a:solidFill>
                  <a:schemeClr val="accent4"/>
                </a:solidFill>
              </a:rPr>
              <a:t>RULE: </a:t>
            </a:r>
            <a:r>
              <a:rPr lang="en-US" dirty="0"/>
              <a:t>If the weight class falls between two weight classes, he/she must wrestle at the </a:t>
            </a:r>
            <a:r>
              <a:rPr lang="en-US" u="sng" dirty="0"/>
              <a:t>higher</a:t>
            </a:r>
            <a:r>
              <a:rPr lang="en-US" dirty="0"/>
              <a:t> weight class. </a:t>
            </a:r>
          </a:p>
          <a:p>
            <a:pPr marL="137160" indent="0">
              <a:buNone/>
            </a:pPr>
            <a:endParaRPr lang="en-US" dirty="0"/>
          </a:p>
          <a:p>
            <a:pPr marL="137160" indent="0">
              <a:buNone/>
            </a:pPr>
            <a:r>
              <a:rPr lang="en-US" b="1" dirty="0">
                <a:solidFill>
                  <a:schemeClr val="accent4"/>
                </a:solidFill>
              </a:rPr>
              <a:t>Example:</a:t>
            </a:r>
            <a:r>
              <a:rPr lang="en-US" dirty="0">
                <a:solidFill>
                  <a:schemeClr val="accent4"/>
                </a:solidFill>
              </a:rPr>
              <a:t> </a:t>
            </a:r>
            <a:r>
              <a:rPr lang="en-US" dirty="0"/>
              <a:t>If a wrestlers MWW is calculated at </a:t>
            </a:r>
            <a:r>
              <a:rPr lang="en-US" b="1" dirty="0">
                <a:solidFill>
                  <a:schemeClr val="accent4"/>
                </a:solidFill>
              </a:rPr>
              <a:t>132.2 lbs.</a:t>
            </a:r>
          </a:p>
          <a:p>
            <a:pPr marL="137160" indent="0">
              <a:buNone/>
            </a:pPr>
            <a:endParaRPr lang="en-US" dirty="0"/>
          </a:p>
        </p:txBody>
      </p:sp>
      <p:sp>
        <p:nvSpPr>
          <p:cNvPr id="4" name="Content Placeholder 3"/>
          <p:cNvSpPr>
            <a:spLocks noGrp="1"/>
          </p:cNvSpPr>
          <p:nvPr>
            <p:ph sz="half" idx="2"/>
          </p:nvPr>
        </p:nvSpPr>
        <p:spPr/>
        <p:txBody>
          <a:bodyPr/>
          <a:lstStyle/>
          <a:p>
            <a:pPr algn="ctr">
              <a:buNone/>
            </a:pPr>
            <a:r>
              <a:rPr lang="en-US" b="1" u="sng" dirty="0">
                <a:solidFill>
                  <a:schemeClr val="accent4"/>
                </a:solidFill>
              </a:rPr>
              <a:t>WEIGHT CLASSES</a:t>
            </a:r>
          </a:p>
          <a:p>
            <a:pPr algn="ctr">
              <a:buNone/>
            </a:pPr>
            <a:r>
              <a:rPr lang="en-US" dirty="0"/>
              <a:t>106.0 LBS     152.0 LBS</a:t>
            </a:r>
          </a:p>
          <a:p>
            <a:pPr algn="ctr">
              <a:buNone/>
            </a:pPr>
            <a:r>
              <a:rPr lang="en-US" dirty="0"/>
              <a:t>113.0 LBS    160.0 LBS</a:t>
            </a:r>
          </a:p>
          <a:p>
            <a:pPr algn="ctr">
              <a:buNone/>
            </a:pPr>
            <a:r>
              <a:rPr lang="en-US" dirty="0"/>
              <a:t>120.0 LBS    170.0 LBS</a:t>
            </a:r>
          </a:p>
          <a:p>
            <a:pPr algn="ctr">
              <a:buNone/>
            </a:pPr>
            <a:r>
              <a:rPr lang="en-US" dirty="0"/>
              <a:t>126.0 LBS    182.0 LBS</a:t>
            </a:r>
          </a:p>
          <a:p>
            <a:pPr algn="ctr">
              <a:buNone/>
            </a:pPr>
            <a:r>
              <a:rPr lang="en-US" dirty="0"/>
              <a:t>132.0 LBS</a:t>
            </a:r>
            <a:r>
              <a:rPr lang="en-US" dirty="0">
                <a:solidFill>
                  <a:schemeClr val="accent1"/>
                </a:solidFill>
              </a:rPr>
              <a:t>    </a:t>
            </a:r>
            <a:r>
              <a:rPr lang="en-US" dirty="0"/>
              <a:t>195.0 LBS</a:t>
            </a:r>
          </a:p>
          <a:p>
            <a:pPr algn="ctr">
              <a:buNone/>
            </a:pPr>
            <a:r>
              <a:rPr lang="en-US" sz="3200" u="sng" dirty="0">
                <a:solidFill>
                  <a:schemeClr val="accent4"/>
                </a:solidFill>
              </a:rPr>
              <a:t>138.0 LBS</a:t>
            </a:r>
            <a:r>
              <a:rPr lang="en-US" dirty="0">
                <a:solidFill>
                  <a:schemeClr val="accent4"/>
                </a:solidFill>
              </a:rPr>
              <a:t>    </a:t>
            </a:r>
            <a:r>
              <a:rPr lang="en-US" dirty="0"/>
              <a:t>215.0 LBS</a:t>
            </a:r>
          </a:p>
          <a:p>
            <a:pPr algn="ctr">
              <a:buNone/>
            </a:pPr>
            <a:r>
              <a:rPr lang="en-US" dirty="0"/>
              <a:t>145.0 LBS    285.0 LBS</a:t>
            </a:r>
          </a:p>
        </p:txBody>
      </p:sp>
    </p:spTree>
    <p:custDataLst>
      <p:tags r:id="rId1"/>
    </p:custDataLst>
    <p:extLst>
      <p:ext uri="{BB962C8B-B14F-4D97-AF65-F5344CB8AC3E}">
        <p14:creationId xmlns:p14="http://schemas.microsoft.com/office/powerpoint/2010/main" val="5482232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Special Circumstances</a:t>
            </a:r>
          </a:p>
        </p:txBody>
      </p:sp>
      <p:sp>
        <p:nvSpPr>
          <p:cNvPr id="4" name="Content Placeholder 3"/>
          <p:cNvSpPr>
            <a:spLocks noGrp="1"/>
          </p:cNvSpPr>
          <p:nvPr>
            <p:ph idx="1"/>
          </p:nvPr>
        </p:nvSpPr>
        <p:spPr/>
        <p:txBody>
          <a:bodyPr/>
          <a:lstStyle/>
          <a:p>
            <a:r>
              <a:rPr lang="en-US" dirty="0"/>
              <a:t>There are some people for whom the skinfold technique cannot be accurately taken (injury, deformity, extremely tight skin, large subcutaneous adiposity). To avoid both large errors and/or embarrassment contact IHSA for another option.</a:t>
            </a:r>
          </a:p>
          <a:p>
            <a:endParaRPr lang="en-US" dirty="0"/>
          </a:p>
        </p:txBody>
      </p:sp>
    </p:spTree>
    <p:custDataLst>
      <p:tags r:id="rId1"/>
    </p:custDataLst>
    <p:extLst>
      <p:ext uri="{BB962C8B-B14F-4D97-AF65-F5344CB8AC3E}">
        <p14:creationId xmlns:p14="http://schemas.microsoft.com/office/powerpoint/2010/main" val="29401827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Body Fat Appeal</a:t>
            </a:r>
          </a:p>
        </p:txBody>
      </p:sp>
      <p:sp>
        <p:nvSpPr>
          <p:cNvPr id="8" name="Content Placeholder 7"/>
          <p:cNvSpPr>
            <a:spLocks noGrp="1"/>
          </p:cNvSpPr>
          <p:nvPr>
            <p:ph idx="1"/>
          </p:nvPr>
        </p:nvSpPr>
        <p:spPr/>
        <p:txBody>
          <a:bodyPr/>
          <a:lstStyle/>
          <a:p>
            <a:pPr marL="137160" indent="0">
              <a:buNone/>
            </a:pPr>
            <a:r>
              <a:rPr lang="en-US" b="1" dirty="0">
                <a:solidFill>
                  <a:srgbClr val="E96B10"/>
                </a:solidFill>
              </a:rPr>
              <a:t>Rationale: </a:t>
            </a:r>
            <a:r>
              <a:rPr lang="en-US" dirty="0"/>
              <a:t>Allow wrestlers the opportunity to pursue a more accurate/comprehensive body fat assessment when the 3-site skinfold technique proves to be insufficient for a particular “high risk” wrestler and/or circumstance.</a:t>
            </a:r>
            <a:endParaRPr lang="en-US" dirty="0">
              <a:solidFill>
                <a:srgbClr val="FFC000"/>
              </a:solidFill>
            </a:endParaRPr>
          </a:p>
        </p:txBody>
      </p:sp>
    </p:spTree>
    <p:custDataLst>
      <p:tags r:id="rId1"/>
    </p:custDataLst>
    <p:extLst>
      <p:ext uri="{BB962C8B-B14F-4D97-AF65-F5344CB8AC3E}">
        <p14:creationId xmlns:p14="http://schemas.microsoft.com/office/powerpoint/2010/main" val="3216760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is Appeal Option Recommended?</a:t>
            </a:r>
          </a:p>
        </p:txBody>
      </p:sp>
      <p:sp>
        <p:nvSpPr>
          <p:cNvPr id="3" name="Content Placeholder 2"/>
          <p:cNvSpPr>
            <a:spLocks noGrp="1"/>
          </p:cNvSpPr>
          <p:nvPr>
            <p:ph idx="1"/>
          </p:nvPr>
        </p:nvSpPr>
        <p:spPr/>
        <p:txBody>
          <a:bodyPr>
            <a:normAutofit/>
          </a:bodyPr>
          <a:lstStyle/>
          <a:p>
            <a:r>
              <a:rPr lang="en-US" dirty="0"/>
              <a:t>Wrestler considering a wt. class that would put them below the minimum threshold</a:t>
            </a:r>
          </a:p>
          <a:p>
            <a:r>
              <a:rPr lang="en-US" dirty="0"/>
              <a:t>Multiple “varsity” wrestlers competing for same weight class (who goes up or down?)</a:t>
            </a:r>
          </a:p>
          <a:p>
            <a:r>
              <a:rPr lang="en-US" dirty="0"/>
              <a:t>Wrestler/coach isn’t satisfied with the results and another skinfold test isn’t likely going to change</a:t>
            </a:r>
          </a:p>
          <a:p>
            <a:r>
              <a:rPr lang="en-US" dirty="0"/>
              <a:t>Cannot obtain valid skinfold assessment (anatomical or mechanical reasons)</a:t>
            </a:r>
          </a:p>
          <a:p>
            <a:r>
              <a:rPr lang="en-US" dirty="0"/>
              <a:t>Wrestler/coach/parent request</a:t>
            </a:r>
          </a:p>
        </p:txBody>
      </p:sp>
    </p:spTree>
    <p:custDataLst>
      <p:tags r:id="rId1"/>
    </p:custDataLst>
    <p:extLst>
      <p:ext uri="{BB962C8B-B14F-4D97-AF65-F5344CB8AC3E}">
        <p14:creationId xmlns:p14="http://schemas.microsoft.com/office/powerpoint/2010/main" val="18095093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Body Fat Appeal Options</a:t>
            </a:r>
          </a:p>
        </p:txBody>
      </p:sp>
      <p:sp>
        <p:nvSpPr>
          <p:cNvPr id="8" name="Content Placeholder 7"/>
          <p:cNvSpPr>
            <a:spLocks noGrp="1"/>
          </p:cNvSpPr>
          <p:nvPr>
            <p:ph sz="half" idx="1"/>
          </p:nvPr>
        </p:nvSpPr>
        <p:spPr>
          <a:xfrm>
            <a:off x="1054855" y="1950044"/>
            <a:ext cx="6179065" cy="4525963"/>
          </a:xfrm>
        </p:spPr>
        <p:txBody>
          <a:bodyPr>
            <a:normAutofit/>
          </a:bodyPr>
          <a:lstStyle/>
          <a:p>
            <a:pPr marL="651510" indent="-514350">
              <a:buAutoNum type="arabicPeriod"/>
            </a:pPr>
            <a:endParaRPr lang="en-US" dirty="0"/>
          </a:p>
          <a:p>
            <a:pPr marL="651510" indent="-514350">
              <a:buAutoNum type="arabicPeriod"/>
            </a:pPr>
            <a:r>
              <a:rPr lang="en-US" dirty="0"/>
              <a:t>Repeat Initial Skinfold Assessment</a:t>
            </a:r>
          </a:p>
          <a:p>
            <a:pPr marL="651510" indent="-514350">
              <a:buAutoNum type="arabicPeriod"/>
            </a:pPr>
            <a:r>
              <a:rPr lang="en-US" dirty="0"/>
              <a:t>Hydrostatic “underwater” Weighing</a:t>
            </a:r>
          </a:p>
        </p:txBody>
      </p:sp>
      <p:pic>
        <p:nvPicPr>
          <p:cNvPr id="6" name="Content Placeholder 3" descr="10349747_622808581138763_1039846794_n.jpg"/>
          <p:cNvPicPr>
            <a:picLocks noGrp="1" noChangeAspect="1"/>
          </p:cNvPicPr>
          <p:nvPr>
            <p:ph sz="half" idx="2"/>
          </p:nvPr>
        </p:nvPicPr>
        <p:blipFill>
          <a:blip r:embed="rId4" cstate="print"/>
          <a:stretch>
            <a:fillRect/>
          </a:stretch>
        </p:blipFill>
        <p:spPr>
          <a:xfrm>
            <a:off x="7978140" y="2209801"/>
            <a:ext cx="3048000" cy="3329781"/>
          </a:xfrm>
          <a:prstGeom prst="rect">
            <a:avLst/>
          </a:prstGeom>
        </p:spPr>
      </p:pic>
    </p:spTree>
    <p:custDataLst>
      <p:tags r:id="rId1"/>
    </p:custDataLst>
    <p:extLst>
      <p:ext uri="{BB962C8B-B14F-4D97-AF65-F5344CB8AC3E}">
        <p14:creationId xmlns:p14="http://schemas.microsoft.com/office/powerpoint/2010/main" val="31881625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Appeals Process Rules</a:t>
            </a:r>
          </a:p>
        </p:txBody>
      </p:sp>
      <p:sp>
        <p:nvSpPr>
          <p:cNvPr id="3" name="Content Placeholder 2"/>
          <p:cNvSpPr>
            <a:spLocks noGrp="1"/>
          </p:cNvSpPr>
          <p:nvPr>
            <p:ph idx="1"/>
          </p:nvPr>
        </p:nvSpPr>
        <p:spPr/>
        <p:txBody>
          <a:bodyPr>
            <a:normAutofit lnSpcReduction="10000"/>
          </a:bodyPr>
          <a:lstStyle/>
          <a:p>
            <a:r>
              <a:rPr lang="en-US" dirty="0"/>
              <a:t>Appeal must be filed w/in 7 calendar days of info appearing on the schools body fat results sheet</a:t>
            </a:r>
          </a:p>
          <a:p>
            <a:r>
              <a:rPr lang="en-US" dirty="0"/>
              <a:t>Can appeal </a:t>
            </a:r>
            <a:r>
              <a:rPr lang="en-US" dirty="0">
                <a:solidFill>
                  <a:srgbClr val="E96B10"/>
                </a:solidFill>
              </a:rPr>
              <a:t>ONE</a:t>
            </a:r>
            <a:r>
              <a:rPr lang="en-US" dirty="0"/>
              <a:t> time</a:t>
            </a:r>
          </a:p>
          <a:p>
            <a:r>
              <a:rPr lang="en-US" dirty="0"/>
              <a:t>Can use a different tester </a:t>
            </a:r>
          </a:p>
          <a:p>
            <a:r>
              <a:rPr lang="en-US" dirty="0"/>
              <a:t>Use “Wrestling Weight Control Appeal Form”</a:t>
            </a:r>
          </a:p>
          <a:p>
            <a:r>
              <a:rPr lang="en-US" dirty="0"/>
              <a:t>Fax to IHSA</a:t>
            </a:r>
          </a:p>
          <a:p>
            <a:r>
              <a:rPr lang="en-US" dirty="0"/>
              <a:t>Results of appeal test will replace previous test, may not be appealed, and wrestler may not wrestle until results are posted</a:t>
            </a:r>
          </a:p>
          <a:p>
            <a:r>
              <a:rPr lang="en-US" dirty="0"/>
              <a:t>If Wrestler weighs less than 1.5% of the initial test the appeal is void and the results of the previous test are taken</a:t>
            </a:r>
          </a:p>
          <a:p>
            <a:r>
              <a:rPr lang="en-US" dirty="0"/>
              <a:t>IHSA reserves the right to re-test any wrestler</a:t>
            </a:r>
          </a:p>
          <a:p>
            <a:endParaRPr lang="en-US" dirty="0"/>
          </a:p>
        </p:txBody>
      </p:sp>
    </p:spTree>
    <p:custDataLst>
      <p:tags r:id="rId1"/>
    </p:custDataLst>
    <p:extLst>
      <p:ext uri="{BB962C8B-B14F-4D97-AF65-F5344CB8AC3E}">
        <p14:creationId xmlns:p14="http://schemas.microsoft.com/office/powerpoint/2010/main" val="32773184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Appeal</a:t>
            </a:r>
          </a:p>
        </p:txBody>
      </p:sp>
      <p:sp>
        <p:nvSpPr>
          <p:cNvPr id="3" name="Content Placeholder 2"/>
          <p:cNvSpPr>
            <a:spLocks noGrp="1"/>
          </p:cNvSpPr>
          <p:nvPr>
            <p:ph idx="1"/>
          </p:nvPr>
        </p:nvSpPr>
        <p:spPr/>
        <p:txBody>
          <a:bodyPr>
            <a:normAutofit/>
          </a:bodyPr>
          <a:lstStyle/>
          <a:p>
            <a:r>
              <a:rPr lang="en-US" dirty="0"/>
              <a:t>Final Appeal: The school may file a final appeal for weight certification after their first certification date and on or before Friday of week 24 (Dec. 15</a:t>
            </a:r>
            <a:r>
              <a:rPr lang="en-US" baseline="30000" dirty="0"/>
              <a:t>th</a:t>
            </a:r>
            <a:r>
              <a:rPr lang="en-US" dirty="0"/>
              <a:t>) on the IHSA Standardized calendar with approval of the IHSA administrator. A final appeal can only occur if the athlete wishing to appeal has not exceeded 1.5% weight loss per week each week from the date of the athlete’s first certification. This appeal would allow the wrestler to drop no more than one weight class from the original minimum result from the first test.</a:t>
            </a:r>
          </a:p>
        </p:txBody>
      </p:sp>
    </p:spTree>
    <p:custDataLst>
      <p:tags r:id="rId1"/>
    </p:custDataLst>
    <p:extLst>
      <p:ext uri="{BB962C8B-B14F-4D97-AF65-F5344CB8AC3E}">
        <p14:creationId xmlns:p14="http://schemas.microsoft.com/office/powerpoint/2010/main" val="24188227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Website Data Entry</a:t>
            </a:r>
          </a:p>
        </p:txBody>
      </p:sp>
      <p:sp>
        <p:nvSpPr>
          <p:cNvPr id="8" name="Subtitle 7"/>
          <p:cNvSpPr>
            <a:spLocks noGrp="1"/>
          </p:cNvSpPr>
          <p:nvPr>
            <p:ph type="subTitle" idx="1"/>
          </p:nvPr>
        </p:nvSpPr>
        <p:spPr/>
        <p:txBody>
          <a:bodyPr/>
          <a:lstStyle/>
          <a:p>
            <a:r>
              <a:rPr lang="en-US" dirty="0"/>
              <a:t>Calculations/Results</a:t>
            </a:r>
          </a:p>
        </p:txBody>
      </p:sp>
    </p:spTree>
    <p:custDataLst>
      <p:tags r:id="rId1"/>
    </p:custDataLst>
    <p:extLst>
      <p:ext uri="{BB962C8B-B14F-4D97-AF65-F5344CB8AC3E}">
        <p14:creationId xmlns:p14="http://schemas.microsoft.com/office/powerpoint/2010/main" val="41044426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IHSA Website</a:t>
            </a:r>
          </a:p>
        </p:txBody>
      </p:sp>
      <p:sp>
        <p:nvSpPr>
          <p:cNvPr id="5" name="Content Placeholder 4"/>
          <p:cNvSpPr>
            <a:spLocks noGrp="1"/>
          </p:cNvSpPr>
          <p:nvPr>
            <p:ph type="body" idx="1"/>
          </p:nvPr>
        </p:nvSpPr>
        <p:spPr/>
        <p:txBody>
          <a:bodyPr>
            <a:normAutofit/>
          </a:bodyPr>
          <a:lstStyle/>
          <a:p>
            <a:endParaRPr lang="en-US" dirty="0"/>
          </a:p>
          <a:p>
            <a:pPr marL="137160" indent="0">
              <a:buNone/>
            </a:pPr>
            <a:endParaRPr lang="en-US" dirty="0"/>
          </a:p>
          <a:p>
            <a:endParaRPr lang="en-US" dirty="0"/>
          </a:p>
          <a:p>
            <a:pPr marL="137160" indent="0">
              <a:buNone/>
            </a:pPr>
            <a:endParaRPr lang="en-US" dirty="0"/>
          </a:p>
        </p:txBody>
      </p:sp>
      <p:pic>
        <p:nvPicPr>
          <p:cNvPr id="16386" name="Picture 2"/>
          <p:cNvPicPr>
            <a:picLocks noGrp="1" noChangeAspect="1" noChangeArrowheads="1"/>
          </p:cNvPicPr>
          <p:nvPr>
            <p:ph sz="half" idx="4294967295"/>
          </p:nvPr>
        </p:nvPicPr>
        <p:blipFill>
          <a:blip r:embed="rId4" cstate="print"/>
          <a:stretch>
            <a:fillRect/>
          </a:stretch>
        </p:blipFill>
        <p:spPr bwMode="auto">
          <a:xfrm>
            <a:off x="3679083" y="2128142"/>
            <a:ext cx="6076315" cy="406062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770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Enter your ID # and Password</a:t>
            </a:r>
            <a:br>
              <a:rPr lang="en-US" dirty="0">
                <a:gradFill flip="none" rotWithShape="1">
                  <a:gsLst>
                    <a:gs pos="0">
                      <a:srgbClr val="FF00FF"/>
                    </a:gs>
                    <a:gs pos="73000">
                      <a:schemeClr val="accent1">
                        <a:tint val="73000"/>
                        <a:satMod val="145000"/>
                      </a:schemeClr>
                    </a:gs>
                    <a:gs pos="100000">
                      <a:schemeClr val="accent1">
                        <a:tint val="83000"/>
                        <a:satMod val="143000"/>
                      </a:schemeClr>
                    </a:gs>
                  </a:gsLst>
                  <a:lin ang="4800000" scaled="1"/>
                  <a:tileRect/>
                </a:gradFill>
              </a:rPr>
            </a:br>
            <a:endParaRPr lang="en-US" dirty="0">
              <a:gradFill flip="none" rotWithShape="1">
                <a:gsLst>
                  <a:gs pos="0">
                    <a:srgbClr val="FF00FF"/>
                  </a:gs>
                  <a:gs pos="73000">
                    <a:schemeClr val="accent1">
                      <a:tint val="73000"/>
                      <a:satMod val="145000"/>
                    </a:schemeClr>
                  </a:gs>
                  <a:gs pos="100000">
                    <a:schemeClr val="accent1">
                      <a:tint val="83000"/>
                      <a:satMod val="143000"/>
                    </a:schemeClr>
                  </a:gs>
                </a:gsLst>
                <a:lin ang="4800000" scaled="1"/>
                <a:tileRect/>
              </a:gradFill>
            </a:endParaRPr>
          </a:p>
        </p:txBody>
      </p:sp>
      <p:pic>
        <p:nvPicPr>
          <p:cNvPr id="9" name="Content Placeholder 8">
            <a:extLst>
              <a:ext uri="{FF2B5EF4-FFF2-40B4-BE49-F238E27FC236}">
                <a16:creationId xmlns:a16="http://schemas.microsoft.com/office/drawing/2014/main" id="{990BCAA5-4477-4E2D-8E68-4AF95535F8A8}"/>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3068320" y="1989138"/>
            <a:ext cx="7035800" cy="4203700"/>
          </a:xfrm>
        </p:spPr>
      </p:pic>
      <p:sp>
        <p:nvSpPr>
          <p:cNvPr id="6" name="Arrow: Notched Right 5">
            <a:extLst>
              <a:ext uri="{FF2B5EF4-FFF2-40B4-BE49-F238E27FC236}">
                <a16:creationId xmlns:a16="http://schemas.microsoft.com/office/drawing/2014/main" id="{1B6BF4AC-8F74-42F3-963C-6BF3DA57CB83}"/>
              </a:ext>
            </a:extLst>
          </p:cNvPr>
          <p:cNvSpPr/>
          <p:nvPr/>
        </p:nvSpPr>
        <p:spPr>
          <a:xfrm>
            <a:off x="1361440" y="2072640"/>
            <a:ext cx="1447800" cy="6858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custDataLst>
      <p:tags r:id="rId1"/>
    </p:custDataLst>
    <p:extLst>
      <p:ext uri="{BB962C8B-B14F-4D97-AF65-F5344CB8AC3E}">
        <p14:creationId xmlns:p14="http://schemas.microsoft.com/office/powerpoint/2010/main" val="10656272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Check Personal Data</a:t>
            </a:r>
          </a:p>
        </p:txBody>
      </p:sp>
      <p:pic>
        <p:nvPicPr>
          <p:cNvPr id="12" name="Content Placeholder 11">
            <a:extLst>
              <a:ext uri="{FF2B5EF4-FFF2-40B4-BE49-F238E27FC236}">
                <a16:creationId xmlns:a16="http://schemas.microsoft.com/office/drawing/2014/main" id="{15967770-3977-4594-BE8A-B4B9CC845FD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107439" y="1983019"/>
            <a:ext cx="4993779" cy="3919941"/>
          </a:xfrm>
        </p:spPr>
      </p:pic>
      <p:pic>
        <p:nvPicPr>
          <p:cNvPr id="14" name="Content Placeholder 13">
            <a:extLst>
              <a:ext uri="{FF2B5EF4-FFF2-40B4-BE49-F238E27FC236}">
                <a16:creationId xmlns:a16="http://schemas.microsoft.com/office/drawing/2014/main" id="{3D5216E2-92BD-4D5D-99AE-35A6BF04A1C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88847" y="1983019"/>
            <a:ext cx="5445953" cy="3919941"/>
          </a:xfrm>
        </p:spPr>
      </p:pic>
      <p:sp>
        <p:nvSpPr>
          <p:cNvPr id="18" name="Arrow: Notched Right 17">
            <a:extLst>
              <a:ext uri="{FF2B5EF4-FFF2-40B4-BE49-F238E27FC236}">
                <a16:creationId xmlns:a16="http://schemas.microsoft.com/office/drawing/2014/main" id="{D245D336-0382-489B-AD64-5A5C77FB870E}"/>
              </a:ext>
            </a:extLst>
          </p:cNvPr>
          <p:cNvSpPr/>
          <p:nvPr/>
        </p:nvSpPr>
        <p:spPr>
          <a:xfrm rot="10800000">
            <a:off x="2156528" y="3600089"/>
            <a:ext cx="1447800" cy="6858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custDataLst>
      <p:tags r:id="rId1"/>
    </p:custDataLst>
    <p:extLst>
      <p:ext uri="{BB962C8B-B14F-4D97-AF65-F5344CB8AC3E}">
        <p14:creationId xmlns:p14="http://schemas.microsoft.com/office/powerpoint/2010/main" val="114848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a:t>
            </a:r>
            <a:r>
              <a:rPr lang="en-US" dirty="0">
                <a:solidFill>
                  <a:schemeClr val="bg2"/>
                </a:solidFill>
              </a:rPr>
              <a:t>ermin</a:t>
            </a:r>
            <a:r>
              <a:rPr lang="en-US" dirty="0"/>
              <a:t>ing MWW: Scenario 3</a:t>
            </a:r>
          </a:p>
        </p:txBody>
      </p:sp>
      <p:sp>
        <p:nvSpPr>
          <p:cNvPr id="3" name="Content Placeholder 2"/>
          <p:cNvSpPr>
            <a:spLocks noGrp="1"/>
          </p:cNvSpPr>
          <p:nvPr>
            <p:ph sz="half" idx="1"/>
          </p:nvPr>
        </p:nvSpPr>
        <p:spPr/>
        <p:txBody>
          <a:bodyPr>
            <a:normAutofit fontScale="92500" lnSpcReduction="10000"/>
          </a:bodyPr>
          <a:lstStyle/>
          <a:p>
            <a:pPr marL="137160" indent="0">
              <a:buNone/>
            </a:pPr>
            <a:r>
              <a:rPr lang="en-US" b="1" dirty="0">
                <a:solidFill>
                  <a:srgbClr val="E96B10"/>
                </a:solidFill>
              </a:rPr>
              <a:t>RULE</a:t>
            </a:r>
            <a:r>
              <a:rPr lang="en-US" b="1" dirty="0">
                <a:solidFill>
                  <a:schemeClr val="accent4"/>
                </a:solidFill>
              </a:rPr>
              <a:t>:</a:t>
            </a:r>
            <a:r>
              <a:rPr lang="en-US" dirty="0">
                <a:solidFill>
                  <a:schemeClr val="accent4"/>
                </a:solidFill>
              </a:rPr>
              <a:t> </a:t>
            </a:r>
            <a:r>
              <a:rPr lang="en-US" dirty="0"/>
              <a:t>Any wrestlers whose % body fat is determined to be below the minimum threshold they will not be allowed to lose additional weight and their minimum weight class will be determined using the same criteria as scenario 2. </a:t>
            </a:r>
          </a:p>
          <a:p>
            <a:pPr marL="137160" indent="0">
              <a:buNone/>
            </a:pPr>
            <a:endParaRPr lang="en-US" dirty="0"/>
          </a:p>
          <a:p>
            <a:pPr marL="137160" indent="0">
              <a:buNone/>
            </a:pPr>
            <a:r>
              <a:rPr lang="en-US" b="1" dirty="0">
                <a:solidFill>
                  <a:schemeClr val="accent4"/>
                </a:solidFill>
              </a:rPr>
              <a:t>Example:</a:t>
            </a:r>
            <a:r>
              <a:rPr lang="en-US" dirty="0">
                <a:solidFill>
                  <a:schemeClr val="accent4"/>
                </a:solidFill>
              </a:rPr>
              <a:t> </a:t>
            </a:r>
            <a:r>
              <a:rPr lang="en-US" dirty="0"/>
              <a:t>If a wrestlers % body fat is 6.5% and MWW is calculated at </a:t>
            </a:r>
            <a:r>
              <a:rPr lang="en-US" b="1" dirty="0">
                <a:solidFill>
                  <a:schemeClr val="accent4"/>
                </a:solidFill>
              </a:rPr>
              <a:t>132.2 lbs.</a:t>
            </a:r>
          </a:p>
          <a:p>
            <a:pPr marL="137160" indent="0">
              <a:buNone/>
            </a:pPr>
            <a:endParaRPr lang="en-US" dirty="0"/>
          </a:p>
          <a:p>
            <a:pPr marL="137160" indent="0">
              <a:buNone/>
            </a:pPr>
            <a:endParaRPr lang="en-US" dirty="0"/>
          </a:p>
          <a:p>
            <a:pPr marL="137160" indent="0">
              <a:buNone/>
            </a:pPr>
            <a:endParaRPr lang="en-US" dirty="0"/>
          </a:p>
        </p:txBody>
      </p:sp>
      <p:sp>
        <p:nvSpPr>
          <p:cNvPr id="4" name="Content Placeholder 3"/>
          <p:cNvSpPr>
            <a:spLocks noGrp="1"/>
          </p:cNvSpPr>
          <p:nvPr>
            <p:ph sz="half" idx="2"/>
          </p:nvPr>
        </p:nvSpPr>
        <p:spPr/>
        <p:txBody>
          <a:bodyPr>
            <a:normAutofit/>
          </a:bodyPr>
          <a:lstStyle/>
          <a:p>
            <a:pPr algn="ctr">
              <a:buNone/>
            </a:pPr>
            <a:r>
              <a:rPr lang="en-US" sz="3000" b="1" u="sng" dirty="0">
                <a:solidFill>
                  <a:schemeClr val="accent4"/>
                </a:solidFill>
              </a:rPr>
              <a:t>WEIGHT CLASSES</a:t>
            </a:r>
            <a:endParaRPr lang="en-US" sz="3000" b="1" dirty="0">
              <a:solidFill>
                <a:schemeClr val="accent4"/>
              </a:solidFill>
            </a:endParaRPr>
          </a:p>
          <a:p>
            <a:pPr algn="ctr">
              <a:buNone/>
            </a:pPr>
            <a:r>
              <a:rPr lang="en-US" sz="3000" dirty="0"/>
              <a:t>106.0 LBS     152.0 LBS</a:t>
            </a:r>
          </a:p>
          <a:p>
            <a:pPr algn="ctr">
              <a:buNone/>
            </a:pPr>
            <a:r>
              <a:rPr lang="en-US" sz="3000" dirty="0"/>
              <a:t>113.0 LBS    160.0 LBS</a:t>
            </a:r>
          </a:p>
          <a:p>
            <a:pPr algn="ctr">
              <a:buNone/>
            </a:pPr>
            <a:r>
              <a:rPr lang="en-US" sz="3000" dirty="0"/>
              <a:t>120.0 LBS    170.0 LBS</a:t>
            </a:r>
          </a:p>
          <a:p>
            <a:pPr algn="ctr">
              <a:buNone/>
            </a:pPr>
            <a:r>
              <a:rPr lang="en-US" sz="3000" dirty="0"/>
              <a:t>126.0 LBS    182.0 LBS</a:t>
            </a:r>
          </a:p>
          <a:p>
            <a:pPr algn="ctr">
              <a:buNone/>
            </a:pPr>
            <a:r>
              <a:rPr lang="en-US" sz="3000" dirty="0"/>
              <a:t>132.0 LBS</a:t>
            </a:r>
            <a:r>
              <a:rPr lang="en-US" sz="3000" dirty="0">
                <a:solidFill>
                  <a:schemeClr val="accent1"/>
                </a:solidFill>
              </a:rPr>
              <a:t>    </a:t>
            </a:r>
            <a:r>
              <a:rPr lang="en-US" sz="3000" dirty="0"/>
              <a:t>195.0 LBS</a:t>
            </a:r>
          </a:p>
          <a:p>
            <a:pPr algn="ctr">
              <a:buNone/>
            </a:pPr>
            <a:r>
              <a:rPr lang="en-US" sz="3500" u="sng" dirty="0">
                <a:solidFill>
                  <a:schemeClr val="accent4"/>
                </a:solidFill>
              </a:rPr>
              <a:t>138.0 LBS</a:t>
            </a:r>
            <a:r>
              <a:rPr lang="en-US" sz="3000" dirty="0">
                <a:solidFill>
                  <a:schemeClr val="accent4"/>
                </a:solidFill>
              </a:rPr>
              <a:t>    </a:t>
            </a:r>
            <a:r>
              <a:rPr lang="en-US" sz="3000" dirty="0"/>
              <a:t>215.0 LBS</a:t>
            </a:r>
          </a:p>
          <a:p>
            <a:pPr algn="ctr">
              <a:buNone/>
            </a:pPr>
            <a:r>
              <a:rPr lang="en-US" sz="3000" dirty="0"/>
              <a:t>145.0 LBS    285.0 LBS</a:t>
            </a:r>
          </a:p>
          <a:p>
            <a:pPr marL="137160" indent="0">
              <a:buNone/>
            </a:pPr>
            <a:endParaRPr lang="en-US" dirty="0"/>
          </a:p>
        </p:txBody>
      </p:sp>
    </p:spTree>
    <p:custDataLst>
      <p:tags r:id="rId1"/>
    </p:custDataLst>
    <p:extLst>
      <p:ext uri="{BB962C8B-B14F-4D97-AF65-F5344CB8AC3E}">
        <p14:creationId xmlns:p14="http://schemas.microsoft.com/office/powerpoint/2010/main" val="2762436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Enter Data</a:t>
            </a:r>
          </a:p>
        </p:txBody>
      </p:sp>
      <p:sp>
        <p:nvSpPr>
          <p:cNvPr id="3" name="Content Placeholder 2">
            <a:extLst>
              <a:ext uri="{FF2B5EF4-FFF2-40B4-BE49-F238E27FC236}">
                <a16:creationId xmlns:a16="http://schemas.microsoft.com/office/drawing/2014/main" id="{AEF25CCE-34C3-42D4-9807-E09BAA949926}"/>
              </a:ext>
            </a:extLst>
          </p:cNvPr>
          <p:cNvSpPr>
            <a:spLocks noGrp="1"/>
          </p:cNvSpPr>
          <p:nvPr>
            <p:ph sz="half" idx="1"/>
          </p:nvPr>
        </p:nvSpPr>
        <p:spPr/>
        <p:txBody>
          <a:bodyPr/>
          <a:lstStyle/>
          <a:p>
            <a:endParaRPr lang="en-US"/>
          </a:p>
        </p:txBody>
      </p:sp>
      <p:pic>
        <p:nvPicPr>
          <p:cNvPr id="9" name="Content Placeholder 8">
            <a:extLst>
              <a:ext uri="{FF2B5EF4-FFF2-40B4-BE49-F238E27FC236}">
                <a16:creationId xmlns:a16="http://schemas.microsoft.com/office/drawing/2014/main" id="{124DF2BD-5C54-4769-9B9F-F5DFEF50C3B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90714" y="2021164"/>
            <a:ext cx="5382280" cy="1910756"/>
          </a:xfrm>
        </p:spPr>
      </p:pic>
      <p:pic>
        <p:nvPicPr>
          <p:cNvPr id="13" name="Content Placeholder 11">
            <a:extLst>
              <a:ext uri="{FF2B5EF4-FFF2-40B4-BE49-F238E27FC236}">
                <a16:creationId xmlns:a16="http://schemas.microsoft.com/office/drawing/2014/main" id="{1808CB78-F1FA-4E33-B6BA-4D17876AFF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860" y="2021164"/>
            <a:ext cx="4970780" cy="3901887"/>
          </a:xfrm>
          <a:prstGeom prst="rect">
            <a:avLst/>
          </a:prstGeom>
        </p:spPr>
      </p:pic>
      <p:sp>
        <p:nvSpPr>
          <p:cNvPr id="14" name="Arrow: Notched Right 13">
            <a:extLst>
              <a:ext uri="{FF2B5EF4-FFF2-40B4-BE49-F238E27FC236}">
                <a16:creationId xmlns:a16="http://schemas.microsoft.com/office/drawing/2014/main" id="{1BA9E3EC-BCD0-4025-9BDA-4C2701D5C9E1}"/>
              </a:ext>
            </a:extLst>
          </p:cNvPr>
          <p:cNvSpPr/>
          <p:nvPr/>
        </p:nvSpPr>
        <p:spPr>
          <a:xfrm rot="10800000">
            <a:off x="2203450" y="4915330"/>
            <a:ext cx="1447800" cy="6858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custDataLst>
      <p:tags r:id="rId1"/>
    </p:custDataLst>
    <p:extLst>
      <p:ext uri="{BB962C8B-B14F-4D97-AF65-F5344CB8AC3E}">
        <p14:creationId xmlns:p14="http://schemas.microsoft.com/office/powerpoint/2010/main" val="20921679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048ADD-2DED-4B11-A732-D0FCDD04F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326" y="1989138"/>
            <a:ext cx="8544924" cy="4259262"/>
          </a:xfrm>
          <a:prstGeom prst="rect">
            <a:avLst/>
          </a:prstGeom>
        </p:spPr>
      </p:pic>
      <p:sp>
        <p:nvSpPr>
          <p:cNvPr id="5" name="Title 4"/>
          <p:cNvSpPr>
            <a:spLocks noGrp="1"/>
          </p:cNvSpPr>
          <p:nvPr>
            <p:ph type="title"/>
          </p:nvPr>
        </p:nvSpPr>
        <p:spPr/>
        <p:txBody>
          <a:bodyPr/>
          <a:lstStyle/>
          <a:p>
            <a:r>
              <a:rPr lang="en-US" dirty="0"/>
              <a:t>Adding a Wrestler</a:t>
            </a:r>
          </a:p>
        </p:txBody>
      </p:sp>
      <p:sp>
        <p:nvSpPr>
          <p:cNvPr id="11" name="Arrow: Notched Right 10">
            <a:extLst>
              <a:ext uri="{FF2B5EF4-FFF2-40B4-BE49-F238E27FC236}">
                <a16:creationId xmlns:a16="http://schemas.microsoft.com/office/drawing/2014/main" id="{20C1C6C4-7E7D-4438-97B4-80899BB8C858}"/>
              </a:ext>
            </a:extLst>
          </p:cNvPr>
          <p:cNvSpPr/>
          <p:nvPr/>
        </p:nvSpPr>
        <p:spPr>
          <a:xfrm>
            <a:off x="1022150" y="3775869"/>
            <a:ext cx="1447800" cy="6858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custDataLst>
      <p:tags r:id="rId1"/>
    </p:custDataLst>
    <p:extLst>
      <p:ext uri="{BB962C8B-B14F-4D97-AF65-F5344CB8AC3E}">
        <p14:creationId xmlns:p14="http://schemas.microsoft.com/office/powerpoint/2010/main" val="24481645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Input Data</a:t>
            </a:r>
          </a:p>
        </p:txBody>
      </p:sp>
      <p:pic>
        <p:nvPicPr>
          <p:cNvPr id="7" name="Content Placeholder 6">
            <a:extLst>
              <a:ext uri="{FF2B5EF4-FFF2-40B4-BE49-F238E27FC236}">
                <a16:creationId xmlns:a16="http://schemas.microsoft.com/office/drawing/2014/main" id="{CE701287-C35B-425B-A5D8-87648BD2A73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34079" y="2057314"/>
            <a:ext cx="6085687" cy="4159972"/>
          </a:xfrm>
        </p:spPr>
      </p:pic>
    </p:spTree>
    <p:custDataLst>
      <p:tags r:id="rId1"/>
    </p:custDataLst>
    <p:extLst>
      <p:ext uri="{BB962C8B-B14F-4D97-AF65-F5344CB8AC3E}">
        <p14:creationId xmlns:p14="http://schemas.microsoft.com/office/powerpoint/2010/main" val="17394315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Master Report</a:t>
            </a:r>
          </a:p>
        </p:txBody>
      </p:sp>
      <p:pic>
        <p:nvPicPr>
          <p:cNvPr id="6" name="Content Placeholder 8">
            <a:extLst>
              <a:ext uri="{FF2B5EF4-FFF2-40B4-BE49-F238E27FC236}">
                <a16:creationId xmlns:a16="http://schemas.microsoft.com/office/drawing/2014/main" id="{722F85FA-A043-4301-9DBB-5E9589301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280" y="1901815"/>
            <a:ext cx="6705600" cy="4712677"/>
          </a:xfrm>
          <a:prstGeom prst="rect">
            <a:avLst/>
          </a:prstGeom>
          <a:noFill/>
          <a:ln>
            <a:noFill/>
          </a:ln>
        </p:spPr>
      </p:pic>
    </p:spTree>
    <p:custDataLst>
      <p:tags r:id="rId1"/>
    </p:custDataLst>
    <p:extLst>
      <p:ext uri="{BB962C8B-B14F-4D97-AF65-F5344CB8AC3E}">
        <p14:creationId xmlns:p14="http://schemas.microsoft.com/office/powerpoint/2010/main" val="18731238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IHSA Quality Assurance Standards</a:t>
            </a:r>
          </a:p>
        </p:txBody>
      </p:sp>
      <p:sp>
        <p:nvSpPr>
          <p:cNvPr id="3" name="Content Placeholder 2"/>
          <p:cNvSpPr>
            <a:spLocks noGrp="1"/>
          </p:cNvSpPr>
          <p:nvPr>
            <p:ph idx="1"/>
          </p:nvPr>
        </p:nvSpPr>
        <p:spPr/>
        <p:txBody>
          <a:bodyPr>
            <a:normAutofit/>
          </a:bodyPr>
          <a:lstStyle/>
          <a:p>
            <a:r>
              <a:rPr lang="en-US" dirty="0"/>
              <a:t>Assessors are properly trained (i.e., ISAK Certified Instructor Level 3 or equivalent)</a:t>
            </a:r>
          </a:p>
          <a:p>
            <a:r>
              <a:rPr lang="en-US" dirty="0"/>
              <a:t>Validated protocols are used (i.e., ISAK Protocol)</a:t>
            </a:r>
          </a:p>
          <a:p>
            <a:r>
              <a:rPr lang="en-US" dirty="0"/>
              <a:t>Level of uncertainty is quantified (i.e., +- 1mm)</a:t>
            </a:r>
          </a:p>
          <a:p>
            <a:r>
              <a:rPr lang="en-US" dirty="0"/>
              <a:t>Assessment results are collected in a standardized format including all assessment details (IHSA data sheets &amp; website entry)</a:t>
            </a:r>
          </a:p>
          <a:p>
            <a:r>
              <a:rPr lang="en-US" dirty="0"/>
              <a:t>Assessment results are returned to athlete/coach in a timely manner and in a form that is readily understood and  interpreted (Master Report)</a:t>
            </a:r>
          </a:p>
        </p:txBody>
      </p:sp>
    </p:spTree>
    <p:custDataLst>
      <p:tags r:id="rId1"/>
    </p:custDataLst>
    <p:extLst>
      <p:ext uri="{BB962C8B-B14F-4D97-AF65-F5344CB8AC3E}">
        <p14:creationId xmlns:p14="http://schemas.microsoft.com/office/powerpoint/2010/main" val="36922148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594693" y="1620083"/>
            <a:ext cx="1028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marL="742950" indent="-285750">
              <a:defRPr sz="3200">
                <a:solidFill>
                  <a:schemeClr val="tx1"/>
                </a:solidFill>
                <a:latin typeface="Arial" charset="0"/>
                <a:ea typeface="ＭＳ Ｐゴシック" pitchFamily="34" charset="-128"/>
              </a:defRPr>
            </a:lvl2pPr>
            <a:lvl3pPr marL="1143000" indent="-228600">
              <a:defRPr sz="3200">
                <a:solidFill>
                  <a:schemeClr val="tx1"/>
                </a:solidFill>
                <a:latin typeface="Arial" charset="0"/>
                <a:ea typeface="ＭＳ Ｐゴシック" pitchFamily="34" charset="-128"/>
              </a:defRPr>
            </a:lvl3pPr>
            <a:lvl4pPr marL="1600200" indent="-228600">
              <a:defRPr sz="3200">
                <a:solidFill>
                  <a:schemeClr val="tx1"/>
                </a:solidFill>
                <a:latin typeface="Arial" charset="0"/>
                <a:ea typeface="ＭＳ Ｐゴシック" pitchFamily="34" charset="-128"/>
              </a:defRPr>
            </a:lvl4pPr>
            <a:lvl5pPr marL="2057400" indent="-22860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algn="ctr"/>
            <a:r>
              <a:rPr lang="en-US" dirty="0">
                <a:solidFill>
                  <a:srgbClr val="FFC000"/>
                </a:solidFill>
              </a:rPr>
              <a:t>If you get stuck on this slide,</a:t>
            </a:r>
          </a:p>
          <a:p>
            <a:pPr algn="ctr"/>
            <a:r>
              <a:rPr lang="en-US" dirty="0">
                <a:solidFill>
                  <a:srgbClr val="FFC000"/>
                </a:solidFill>
              </a:rPr>
              <a:t>your browser’s pop-up blocker may be the cause.</a:t>
            </a:r>
          </a:p>
        </p:txBody>
      </p:sp>
      <p:sp>
        <p:nvSpPr>
          <p:cNvPr id="4" name="Text Box 2"/>
          <p:cNvSpPr txBox="1">
            <a:spLocks noChangeArrowheads="1"/>
          </p:cNvSpPr>
          <p:nvPr/>
        </p:nvSpPr>
        <p:spPr bwMode="auto">
          <a:xfrm>
            <a:off x="747093" y="3110948"/>
            <a:ext cx="10287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marL="742950" indent="-285750">
              <a:defRPr sz="3200">
                <a:solidFill>
                  <a:schemeClr val="tx1"/>
                </a:solidFill>
                <a:latin typeface="Arial" charset="0"/>
                <a:ea typeface="ＭＳ Ｐゴシック" pitchFamily="34" charset="-128"/>
              </a:defRPr>
            </a:lvl2pPr>
            <a:lvl3pPr marL="1143000" indent="-228600">
              <a:defRPr sz="3200">
                <a:solidFill>
                  <a:schemeClr val="tx1"/>
                </a:solidFill>
                <a:latin typeface="Arial" charset="0"/>
                <a:ea typeface="ＭＳ Ｐゴシック" pitchFamily="34" charset="-128"/>
              </a:defRPr>
            </a:lvl3pPr>
            <a:lvl4pPr marL="1600200" indent="-228600">
              <a:defRPr sz="3200">
                <a:solidFill>
                  <a:schemeClr val="tx1"/>
                </a:solidFill>
                <a:latin typeface="Arial" charset="0"/>
                <a:ea typeface="ＭＳ Ｐゴシック" pitchFamily="34" charset="-128"/>
              </a:defRPr>
            </a:lvl4pPr>
            <a:lvl5pPr marL="2057400" indent="-22860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marL="514338" indent="-514338">
              <a:buAutoNum type="arabicPeriod"/>
            </a:pPr>
            <a:r>
              <a:rPr lang="en-US" sz="2000" dirty="0"/>
              <a:t>There may be a bar at the top of this window asking if you would like to allow pop-ups for this site. Answer in the affirmative to proceed.</a:t>
            </a:r>
          </a:p>
          <a:p>
            <a:pPr marL="514338" indent="-514338">
              <a:buAutoNum type="arabicPeriod"/>
            </a:pPr>
            <a:endParaRPr lang="en-US" sz="2000" dirty="0"/>
          </a:p>
          <a:p>
            <a:pPr marL="514338" indent="-514338">
              <a:buAutoNum type="arabicPeriod"/>
            </a:pPr>
            <a:r>
              <a:rPr lang="en-US" sz="2000" dirty="0"/>
              <a:t>You can also go into the browser tools menu and allow pop-ups for </a:t>
            </a:r>
            <a:r>
              <a:rPr lang="en-US" sz="2000" dirty="0">
                <a:solidFill>
                  <a:srgbClr val="FFFF00"/>
                </a:solidFill>
              </a:rPr>
              <a:t>www.ihsa.org</a:t>
            </a:r>
            <a:r>
              <a:rPr lang="en-US" sz="2000" dirty="0"/>
              <a:t>.</a:t>
            </a:r>
          </a:p>
          <a:p>
            <a:pPr marL="514338" indent="-514338">
              <a:buAutoNum type="arabicPeriod"/>
            </a:pPr>
            <a:endParaRPr lang="en-US" sz="2000" dirty="0"/>
          </a:p>
          <a:p>
            <a:pPr marL="514338" indent="-514338">
              <a:buAutoNum type="arabicPeriod"/>
            </a:pPr>
            <a:r>
              <a:rPr lang="en-US" sz="2000" dirty="0"/>
              <a:t>Toolbars from Google, Yahoo, etc. may also be blocking pop-ups.</a:t>
            </a:r>
          </a:p>
        </p:txBody>
      </p:sp>
      <p:pic>
        <p:nvPicPr>
          <p:cNvPr id="3" name="s5d1a20ad23b48b28aa3a861b23b2a9c"/>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747093" y="975649"/>
            <a:ext cx="10287000" cy="4953000"/>
          </a:xfrm>
          <a:prstGeom prst="rect">
            <a:avLst/>
          </a:prstGeom>
        </p:spPr>
      </p:pic>
    </p:spTree>
    <p:custDataLst>
      <p:tags r:id="rId1"/>
    </p:custDataLst>
    <p:extLst>
      <p:ext uri="{BB962C8B-B14F-4D97-AF65-F5344CB8AC3E}">
        <p14:creationId xmlns:p14="http://schemas.microsoft.com/office/powerpoint/2010/main" val="35701902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594693" y="1620083"/>
            <a:ext cx="10287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marL="742950" indent="-285750">
              <a:defRPr sz="3200">
                <a:solidFill>
                  <a:schemeClr val="tx1"/>
                </a:solidFill>
                <a:latin typeface="Arial" charset="0"/>
                <a:ea typeface="ＭＳ Ｐゴシック" pitchFamily="34" charset="-128"/>
              </a:defRPr>
            </a:lvl2pPr>
            <a:lvl3pPr marL="1143000" indent="-228600">
              <a:defRPr sz="3200">
                <a:solidFill>
                  <a:schemeClr val="tx1"/>
                </a:solidFill>
                <a:latin typeface="Arial" charset="0"/>
                <a:ea typeface="ＭＳ Ｐゴシック" pitchFamily="34" charset="-128"/>
              </a:defRPr>
            </a:lvl3pPr>
            <a:lvl4pPr marL="1600200" indent="-228600">
              <a:defRPr sz="3200">
                <a:solidFill>
                  <a:schemeClr val="tx1"/>
                </a:solidFill>
                <a:latin typeface="Arial" charset="0"/>
                <a:ea typeface="ＭＳ Ｐゴシック" pitchFamily="34" charset="-128"/>
              </a:defRPr>
            </a:lvl4pPr>
            <a:lvl5pPr marL="2057400" indent="-22860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algn="ctr"/>
            <a:r>
              <a:rPr lang="en-US" dirty="0">
                <a:solidFill>
                  <a:srgbClr val="FFC000"/>
                </a:solidFill>
              </a:rPr>
              <a:t>If you get stuck on this slide,</a:t>
            </a:r>
          </a:p>
          <a:p>
            <a:pPr algn="ctr"/>
            <a:r>
              <a:rPr lang="en-US" dirty="0">
                <a:solidFill>
                  <a:srgbClr val="FFC000"/>
                </a:solidFill>
              </a:rPr>
              <a:t>your browser’s pop-up blocker may be the cause.</a:t>
            </a:r>
          </a:p>
        </p:txBody>
      </p:sp>
      <p:sp>
        <p:nvSpPr>
          <p:cNvPr id="7" name="Text Box 2"/>
          <p:cNvSpPr txBox="1">
            <a:spLocks noChangeArrowheads="1"/>
          </p:cNvSpPr>
          <p:nvPr/>
        </p:nvSpPr>
        <p:spPr bwMode="auto">
          <a:xfrm>
            <a:off x="747093" y="3110948"/>
            <a:ext cx="10287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marL="742950" indent="-285750">
              <a:defRPr sz="3200">
                <a:solidFill>
                  <a:schemeClr val="tx1"/>
                </a:solidFill>
                <a:latin typeface="Arial" charset="0"/>
                <a:ea typeface="ＭＳ Ｐゴシック" pitchFamily="34" charset="-128"/>
              </a:defRPr>
            </a:lvl2pPr>
            <a:lvl3pPr marL="1143000" indent="-228600">
              <a:defRPr sz="3200">
                <a:solidFill>
                  <a:schemeClr val="tx1"/>
                </a:solidFill>
                <a:latin typeface="Arial" charset="0"/>
                <a:ea typeface="ＭＳ Ｐゴシック" pitchFamily="34" charset="-128"/>
              </a:defRPr>
            </a:lvl3pPr>
            <a:lvl4pPr marL="1600200" indent="-228600">
              <a:defRPr sz="3200">
                <a:solidFill>
                  <a:schemeClr val="tx1"/>
                </a:solidFill>
                <a:latin typeface="Arial" charset="0"/>
                <a:ea typeface="ＭＳ Ｐゴシック" pitchFamily="34" charset="-128"/>
              </a:defRPr>
            </a:lvl4pPr>
            <a:lvl5pPr marL="2057400" indent="-228600">
              <a:defRPr sz="3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charset="0"/>
                <a:ea typeface="ＭＳ Ｐゴシック" pitchFamily="34" charset="-128"/>
              </a:defRPr>
            </a:lvl9pPr>
          </a:lstStyle>
          <a:p>
            <a:pPr marL="514338" indent="-514338">
              <a:buAutoNum type="arabicPeriod"/>
            </a:pPr>
            <a:r>
              <a:rPr lang="en-US" sz="2000" dirty="0"/>
              <a:t>There may be a bar at the top of this window asking if you would like to allow pop-ups for this site. Answer in the affirmative to proceed.</a:t>
            </a:r>
          </a:p>
          <a:p>
            <a:pPr marL="514338" indent="-514338">
              <a:buAutoNum type="arabicPeriod"/>
            </a:pPr>
            <a:endParaRPr lang="en-US" sz="2000" dirty="0"/>
          </a:p>
          <a:p>
            <a:pPr marL="514338" indent="-514338">
              <a:buAutoNum type="arabicPeriod"/>
            </a:pPr>
            <a:r>
              <a:rPr lang="en-US" sz="2000" dirty="0"/>
              <a:t>You can also go into the browser tools menu and allow pop-ups for </a:t>
            </a:r>
            <a:r>
              <a:rPr lang="en-US" sz="2000" dirty="0">
                <a:solidFill>
                  <a:srgbClr val="FFFF00"/>
                </a:solidFill>
              </a:rPr>
              <a:t>www.ihsa.org</a:t>
            </a:r>
            <a:r>
              <a:rPr lang="en-US" sz="2000" dirty="0"/>
              <a:t>.</a:t>
            </a:r>
          </a:p>
          <a:p>
            <a:pPr marL="514338" indent="-514338">
              <a:buAutoNum type="arabicPeriod"/>
            </a:pPr>
            <a:endParaRPr lang="en-US" sz="2000" dirty="0"/>
          </a:p>
          <a:p>
            <a:pPr marL="514338" indent="-514338">
              <a:buAutoNum type="arabicPeriod"/>
            </a:pPr>
            <a:r>
              <a:rPr lang="en-US" sz="2000" dirty="0"/>
              <a:t>Toolbars from Google, Yahoo, etc. may also be blocking pop-ups.</a:t>
            </a:r>
          </a:p>
        </p:txBody>
      </p:sp>
      <p:pic>
        <p:nvPicPr>
          <p:cNvPr id="3" name="sdfc7ff323e54e96a4e7beb72305f791"/>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747093" y="951120"/>
            <a:ext cx="10287000" cy="4953000"/>
          </a:xfrm>
          <a:prstGeom prst="rect">
            <a:avLst/>
          </a:prstGeom>
        </p:spPr>
      </p:pic>
    </p:spTree>
    <p:custDataLst>
      <p:tags r:id="rId1"/>
    </p:custDataLst>
    <p:extLst>
      <p:ext uri="{BB962C8B-B14F-4D97-AF65-F5344CB8AC3E}">
        <p14:creationId xmlns:p14="http://schemas.microsoft.com/office/powerpoint/2010/main" val="2430104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Maximum Allowable Weekly Weight Loss </a:t>
            </a:r>
            <a:br>
              <a:rPr lang="en-US" dirty="0">
                <a:solidFill>
                  <a:srgbClr val="FF00FF"/>
                </a:solidFill>
              </a:rPr>
            </a:br>
            <a:r>
              <a:rPr lang="en-US" dirty="0"/>
              <a:t>(1.5% Decent Rule)</a:t>
            </a:r>
          </a:p>
        </p:txBody>
      </p:sp>
      <p:sp>
        <p:nvSpPr>
          <p:cNvPr id="3" name="Content Placeholder 2"/>
          <p:cNvSpPr>
            <a:spLocks noGrp="1"/>
          </p:cNvSpPr>
          <p:nvPr>
            <p:ph type="body" idx="1"/>
          </p:nvPr>
        </p:nvSpPr>
        <p:spPr/>
        <p:txBody>
          <a:bodyPr wrap="square" lIns="91440" tIns="45720" rIns="91440" bIns="45720" anchor="t" anchorCtr="0">
            <a:normAutofit/>
          </a:bodyPr>
          <a:lstStyle/>
          <a:p>
            <a:pPr marL="137160" indent="0">
              <a:buNone/>
            </a:pPr>
            <a:r>
              <a:rPr lang="en-US" altLang="ko-KR" sz="2500" b="1" dirty="0">
                <a:solidFill>
                  <a:srgbClr val="E96B10"/>
                </a:solidFill>
                <a:latin typeface="Calibri" panose="020F0502020204030204" pitchFamily="34" charset="0"/>
              </a:rPr>
              <a:t>RATIONALE:</a:t>
            </a:r>
            <a:r>
              <a:rPr lang="en-US" altLang="ko-KR" sz="2500" dirty="0">
                <a:solidFill>
                  <a:srgbClr val="E96B10"/>
                </a:solidFill>
                <a:latin typeface="Calibri" panose="020F0502020204030204" pitchFamily="34" charset="0"/>
              </a:rPr>
              <a:t> </a:t>
            </a:r>
            <a:r>
              <a:rPr lang="en-US" altLang="ko-KR" sz="2500" dirty="0">
                <a:solidFill>
                  <a:srgbClr val="414B56"/>
                </a:solidFill>
                <a:latin typeface="Calibri" panose="020F0502020204030204" pitchFamily="34" charset="0"/>
              </a:rPr>
              <a:t>Rapid weight loss can be unhealthy &amp; unsafe. </a:t>
            </a:r>
          </a:p>
          <a:p>
            <a:pPr marL="137160" indent="0">
              <a:buNone/>
            </a:pPr>
            <a:endParaRPr lang="en-US" altLang="ko-KR" sz="2500" dirty="0">
              <a:solidFill>
                <a:srgbClr val="414B56"/>
              </a:solidFill>
              <a:latin typeface="Calibri" panose="020F0502020204030204" pitchFamily="34" charset="0"/>
            </a:endParaRPr>
          </a:p>
          <a:p>
            <a:pPr marL="137160" indent="0">
              <a:buNone/>
            </a:pPr>
            <a:r>
              <a:rPr lang="en-US" sz="2400" b="1" dirty="0">
                <a:solidFill>
                  <a:srgbClr val="E96B10"/>
                </a:solidFill>
                <a:latin typeface="Calibri" panose="020F0502020204030204" pitchFamily="34" charset="0"/>
              </a:rPr>
              <a:t>REGULATION:</a:t>
            </a:r>
            <a:r>
              <a:rPr lang="en-US" sz="2400" dirty="0">
                <a:solidFill>
                  <a:srgbClr val="E96B10"/>
                </a:solidFill>
                <a:latin typeface="Calibri" panose="020F0502020204030204" pitchFamily="34" charset="0"/>
              </a:rPr>
              <a:t> </a:t>
            </a:r>
            <a:r>
              <a:rPr lang="en-US" altLang="ko-KR" sz="2500" dirty="0">
                <a:solidFill>
                  <a:srgbClr val="414B56"/>
                </a:solidFill>
                <a:latin typeface="Calibri" panose="020F0502020204030204" pitchFamily="34" charset="0"/>
              </a:rPr>
              <a:t>Maximum weekly wt. loss is set at </a:t>
            </a:r>
            <a:r>
              <a:rPr lang="en-US" altLang="ko-KR" sz="3600" dirty="0">
                <a:solidFill>
                  <a:srgbClr val="414B56"/>
                </a:solidFill>
                <a:latin typeface="Calibri" panose="020F0502020204030204" pitchFamily="34" charset="0"/>
              </a:rPr>
              <a:t>1.5%</a:t>
            </a:r>
            <a:r>
              <a:rPr lang="en-US" altLang="ko-KR" sz="2500" dirty="0">
                <a:solidFill>
                  <a:srgbClr val="414B56"/>
                </a:solidFill>
                <a:latin typeface="Calibri" panose="020F0502020204030204" pitchFamily="34" charset="0"/>
              </a:rPr>
              <a:t> of wrestlers body weight starting from the date of the initial body fat assessment. </a:t>
            </a:r>
          </a:p>
          <a:p>
            <a:pPr marL="137160" indent="0">
              <a:buNone/>
            </a:pPr>
            <a:endParaRPr lang="en-US" altLang="ko-KR" sz="2500" dirty="0">
              <a:solidFill>
                <a:srgbClr val="414B56"/>
              </a:solidFill>
              <a:latin typeface="Calibri" panose="020F0502020204030204" pitchFamily="34" charset="0"/>
            </a:endParaRPr>
          </a:p>
          <a:p>
            <a:pPr marL="137160" indent="0">
              <a:buNone/>
            </a:pPr>
            <a:r>
              <a:rPr lang="en-US" altLang="ko-KR" sz="2500" dirty="0">
                <a:solidFill>
                  <a:srgbClr val="414B56"/>
                </a:solidFill>
                <a:latin typeface="Calibri" panose="020F0502020204030204" pitchFamily="34" charset="0"/>
              </a:rPr>
              <a:t>A wrestler will NOT be allowed to wrestle at any weight class below their initial weight class until the date specified on the body fat results sheet provided by the IHSA.</a:t>
            </a:r>
          </a:p>
          <a:p>
            <a:pPr marL="137160" indent="0">
              <a:buNone/>
            </a:pPr>
            <a:endParaRPr lang="en-US" altLang="ko-KR" sz="2500" dirty="0">
              <a:solidFill>
                <a:srgbClr val="FFFFFF"/>
              </a:solidFill>
              <a:latin typeface="Book Antiqua" charset="0"/>
            </a:endParaRPr>
          </a:p>
        </p:txBody>
      </p:sp>
    </p:spTree>
    <p:custDataLst>
      <p:tags r:id="rId1"/>
    </p:custDataLst>
    <p:extLst>
      <p:ext uri="{BB962C8B-B14F-4D97-AF65-F5344CB8AC3E}">
        <p14:creationId xmlns:p14="http://schemas.microsoft.com/office/powerpoint/2010/main" val="216046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Cycling: Limiting the Ups and Downs</a:t>
            </a:r>
          </a:p>
        </p:txBody>
      </p:sp>
      <p:sp>
        <p:nvSpPr>
          <p:cNvPr id="3" name="Content Placeholder 2"/>
          <p:cNvSpPr>
            <a:spLocks noGrp="1"/>
          </p:cNvSpPr>
          <p:nvPr>
            <p:ph type="body" idx="1"/>
          </p:nvPr>
        </p:nvSpPr>
        <p:spPr/>
        <p:txBody>
          <a:bodyPr>
            <a:normAutofit/>
          </a:bodyPr>
          <a:lstStyle/>
          <a:p>
            <a:r>
              <a:rPr lang="en-US" altLang="ko-KR" sz="2400" b="1" dirty="0">
                <a:solidFill>
                  <a:srgbClr val="E96B10"/>
                </a:solidFill>
                <a:latin typeface="Calibri" panose="020F0502020204030204" pitchFamily="34" charset="0"/>
              </a:rPr>
              <a:t>REGULATION:</a:t>
            </a:r>
            <a:r>
              <a:rPr lang="en-US" altLang="ko-KR" sz="2400" dirty="0">
                <a:solidFill>
                  <a:srgbClr val="E96B10"/>
                </a:solidFill>
                <a:latin typeface="Calibri" panose="020F0502020204030204" pitchFamily="34" charset="0"/>
              </a:rPr>
              <a:t> </a:t>
            </a:r>
            <a:r>
              <a:rPr lang="en-US" altLang="ko-KR" sz="2400" dirty="0">
                <a:solidFill>
                  <a:srgbClr val="414B56"/>
                </a:solidFill>
                <a:latin typeface="Calibri" panose="020F0502020204030204" pitchFamily="34" charset="0"/>
              </a:rPr>
              <a:t>If a wrestler weighs in </a:t>
            </a:r>
            <a:r>
              <a:rPr lang="en-US" altLang="ko-KR" sz="3600" dirty="0">
                <a:solidFill>
                  <a:srgbClr val="414B56"/>
                </a:solidFill>
                <a:latin typeface="Calibri" panose="020F0502020204030204" pitchFamily="34" charset="0"/>
              </a:rPr>
              <a:t>two</a:t>
            </a:r>
            <a:r>
              <a:rPr lang="en-US" altLang="ko-KR" sz="2400" dirty="0">
                <a:solidFill>
                  <a:srgbClr val="414B56"/>
                </a:solidFill>
                <a:latin typeface="Calibri" panose="020F0502020204030204" pitchFamily="34" charset="0"/>
              </a:rPr>
              <a:t> weight classes above the lowest certified weight they have competed at, then the wrestler will automatically be recertified at one weight class above that certified weight for the remainder of the season. </a:t>
            </a:r>
          </a:p>
          <a:p>
            <a:pPr marL="137160" indent="0">
              <a:buNone/>
            </a:pPr>
            <a:endParaRPr lang="en-US" altLang="ko-KR" sz="2400" dirty="0">
              <a:solidFill>
                <a:srgbClr val="414B56"/>
              </a:solidFill>
              <a:latin typeface="Calibri" panose="020F0502020204030204" pitchFamily="34" charset="0"/>
            </a:endParaRPr>
          </a:p>
          <a:p>
            <a:r>
              <a:rPr lang="en-US" altLang="ko-KR" sz="2400" b="1" dirty="0">
                <a:solidFill>
                  <a:srgbClr val="E96B10"/>
                </a:solidFill>
                <a:latin typeface="Calibri" panose="020F0502020204030204" pitchFamily="34" charset="0"/>
              </a:rPr>
              <a:t>Example:</a:t>
            </a:r>
            <a:r>
              <a:rPr lang="en-US" altLang="ko-KR" sz="2400" dirty="0">
                <a:solidFill>
                  <a:srgbClr val="E96B10"/>
                </a:solidFill>
                <a:latin typeface="Calibri" panose="020F0502020204030204" pitchFamily="34" charset="0"/>
              </a:rPr>
              <a:t> </a:t>
            </a:r>
            <a:r>
              <a:rPr lang="en-US" altLang="ko-KR" sz="2400" dirty="0">
                <a:solidFill>
                  <a:srgbClr val="414B56"/>
                </a:solidFill>
                <a:latin typeface="Calibri" panose="020F0502020204030204" pitchFamily="34" charset="0"/>
              </a:rPr>
              <a:t>If a wrestler has competed at 132 wt. class they are eligible to compete at 138 wt. class (because its only one weight class up). If that wrestler weighs in at 145 (which is two weight classes above the 132 wt. class) that wrestler may not weigh in lower than 138 the remainder of the season.</a:t>
            </a:r>
            <a:endParaRPr lang="ko-KR" altLang="en-US" sz="2400" dirty="0">
              <a:solidFill>
                <a:srgbClr val="414B56"/>
              </a:solidFill>
              <a:latin typeface="Calibri" panose="020F0502020204030204" pitchFamily="34" charset="0"/>
            </a:endParaRPr>
          </a:p>
          <a:p>
            <a:endParaRPr lang="en-US" dirty="0"/>
          </a:p>
        </p:txBody>
      </p:sp>
    </p:spTree>
    <p:custDataLst>
      <p:tags r:id="rId1"/>
    </p:custDataLst>
    <p:extLst>
      <p:ext uri="{BB962C8B-B14F-4D97-AF65-F5344CB8AC3E}">
        <p14:creationId xmlns:p14="http://schemas.microsoft.com/office/powerpoint/2010/main" val="12453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Period for Scheduling the Body Fat Assessment</a:t>
            </a:r>
          </a:p>
        </p:txBody>
      </p:sp>
      <p:sp>
        <p:nvSpPr>
          <p:cNvPr id="3" name="Content Placeholder 2"/>
          <p:cNvSpPr>
            <a:spLocks noGrp="1"/>
          </p:cNvSpPr>
          <p:nvPr>
            <p:ph type="body" idx="1"/>
          </p:nvPr>
        </p:nvSpPr>
        <p:spPr/>
        <p:txBody>
          <a:bodyPr wrap="square" lIns="91440" tIns="45720" rIns="91440" bIns="45720" anchor="t" anchorCtr="0">
            <a:normAutofit fontScale="92500"/>
          </a:bodyPr>
          <a:lstStyle/>
          <a:p>
            <a:pPr marL="594360" indent="-457200">
              <a:lnSpc>
                <a:spcPct val="102000"/>
              </a:lnSpc>
              <a:spcBef>
                <a:spcPts val="600"/>
              </a:spcBef>
              <a:buClr>
                <a:schemeClr val="tx1"/>
              </a:buClr>
            </a:pPr>
            <a:r>
              <a:rPr lang="en-US" altLang="ko-KR" sz="2800" dirty="0">
                <a:solidFill>
                  <a:srgbClr val="414B56"/>
                </a:solidFill>
                <a:latin typeface="Calibri" panose="020F0502020204030204" pitchFamily="34" charset="0"/>
              </a:rPr>
              <a:t>Measurements may begin on Monday, week 19 </a:t>
            </a:r>
            <a:r>
              <a:rPr lang="en-US" altLang="ko-KR" dirty="0">
                <a:solidFill>
                  <a:srgbClr val="414B56"/>
                </a:solidFill>
                <a:latin typeface="Calibri" panose="020F0502020204030204" pitchFamily="34" charset="0"/>
              </a:rPr>
              <a:t>in</a:t>
            </a:r>
            <a:r>
              <a:rPr lang="en-US" altLang="ko-KR" sz="2800" dirty="0">
                <a:solidFill>
                  <a:srgbClr val="414B56"/>
                </a:solidFill>
                <a:latin typeface="Calibri" panose="020F0502020204030204" pitchFamily="34" charset="0"/>
              </a:rPr>
              <a:t> the IHSA calendar (Nov. 7th, 2022)</a:t>
            </a:r>
          </a:p>
          <a:p>
            <a:pPr marL="594360" indent="-457200">
              <a:lnSpc>
                <a:spcPct val="102000"/>
              </a:lnSpc>
              <a:spcBef>
                <a:spcPts val="600"/>
              </a:spcBef>
              <a:buClr>
                <a:schemeClr val="tx1"/>
              </a:buClr>
            </a:pPr>
            <a:r>
              <a:rPr lang="en-US" altLang="ko-KR" sz="2800" dirty="0">
                <a:solidFill>
                  <a:srgbClr val="414B56"/>
                </a:solidFill>
                <a:latin typeface="Calibri" panose="020F0502020204030204" pitchFamily="34" charset="0"/>
              </a:rPr>
              <a:t>Competition begins on Monday, week 21 in IHSA calendar (Nov. 21</a:t>
            </a:r>
            <a:r>
              <a:rPr lang="en-US" altLang="ko-KR" sz="2800" baseline="30000" dirty="0">
                <a:solidFill>
                  <a:srgbClr val="414B56"/>
                </a:solidFill>
                <a:latin typeface="Calibri" panose="020F0502020204030204" pitchFamily="34" charset="0"/>
              </a:rPr>
              <a:t>st</a:t>
            </a:r>
            <a:r>
              <a:rPr lang="en-US" altLang="ko-KR" sz="2800" dirty="0">
                <a:solidFill>
                  <a:srgbClr val="414B56"/>
                </a:solidFill>
                <a:latin typeface="Calibri" panose="020F0502020204030204" pitchFamily="34" charset="0"/>
              </a:rPr>
              <a:t> 2022</a:t>
            </a:r>
          </a:p>
          <a:p>
            <a:pPr marL="594360" indent="-457200">
              <a:lnSpc>
                <a:spcPct val="102000"/>
              </a:lnSpc>
              <a:spcBef>
                <a:spcPts val="600"/>
              </a:spcBef>
              <a:buClr>
                <a:schemeClr val="tx1"/>
              </a:buClr>
            </a:pPr>
            <a:r>
              <a:rPr lang="en-US" altLang="ko-KR" sz="2800" dirty="0">
                <a:solidFill>
                  <a:srgbClr val="414B56"/>
                </a:solidFill>
                <a:latin typeface="Calibri" panose="020F0502020204030204" pitchFamily="34" charset="0"/>
              </a:rPr>
              <a:t>Final appeal must be filed by Friday, week 24 in IHSA calendar (Dec. 16</a:t>
            </a:r>
            <a:r>
              <a:rPr lang="en-US" altLang="ko-KR" sz="2800" baseline="30000" dirty="0">
                <a:solidFill>
                  <a:srgbClr val="414B56"/>
                </a:solidFill>
                <a:latin typeface="Calibri" panose="020F0502020204030204" pitchFamily="34" charset="0"/>
              </a:rPr>
              <a:t>th</a:t>
            </a:r>
            <a:r>
              <a:rPr lang="en-US" altLang="ko-KR" sz="2800" dirty="0">
                <a:solidFill>
                  <a:srgbClr val="414B56"/>
                </a:solidFill>
                <a:latin typeface="Calibri" panose="020F0502020204030204" pitchFamily="34" charset="0"/>
              </a:rPr>
              <a:t>)</a:t>
            </a:r>
            <a:endParaRPr lang="ko-KR" altLang="en-US" sz="2800" dirty="0">
              <a:solidFill>
                <a:srgbClr val="414B56"/>
              </a:solidFill>
              <a:latin typeface="Calibri" panose="020F0502020204030204" pitchFamily="34" charset="0"/>
            </a:endParaRPr>
          </a:p>
          <a:p>
            <a:pPr marL="594360" indent="-457200">
              <a:lnSpc>
                <a:spcPct val="102000"/>
              </a:lnSpc>
              <a:spcBef>
                <a:spcPts val="600"/>
              </a:spcBef>
              <a:buClr>
                <a:schemeClr val="tx1"/>
              </a:buClr>
            </a:pPr>
            <a:r>
              <a:rPr lang="en-US" altLang="ko-KR" sz="2800" dirty="0">
                <a:solidFill>
                  <a:srgbClr val="414B56"/>
                </a:solidFill>
                <a:latin typeface="Calibri" panose="020F0502020204030204" pitchFamily="34" charset="0"/>
              </a:rPr>
              <a:t>Measurements must be complete by Friday of Week 30 of the IHSA calendar (Jan. 25, 2019)</a:t>
            </a:r>
          </a:p>
          <a:p>
            <a:pPr marL="137160" indent="0">
              <a:lnSpc>
                <a:spcPct val="102000"/>
              </a:lnSpc>
              <a:spcBef>
                <a:spcPts val="600"/>
              </a:spcBef>
              <a:buClr>
                <a:schemeClr val="tx1"/>
              </a:buClr>
              <a:buNone/>
            </a:pPr>
            <a:endParaRPr lang="en-US" altLang="ko-KR" dirty="0">
              <a:solidFill>
                <a:srgbClr val="414B56"/>
              </a:solidFill>
              <a:latin typeface="Calibri" panose="020F0502020204030204" pitchFamily="34" charset="0"/>
            </a:endParaRPr>
          </a:p>
          <a:p>
            <a:pPr>
              <a:lnSpc>
                <a:spcPct val="102000"/>
              </a:lnSpc>
              <a:spcBef>
                <a:spcPts val="600"/>
              </a:spcBef>
              <a:buClr>
                <a:schemeClr val="tx1"/>
              </a:buClr>
            </a:pPr>
            <a:r>
              <a:rPr lang="en-US" altLang="ko-KR" dirty="0">
                <a:solidFill>
                  <a:srgbClr val="E96B10"/>
                </a:solidFill>
                <a:latin typeface="Calibri" panose="020F0502020204030204" pitchFamily="34" charset="0"/>
              </a:rPr>
              <a:t>REMEMBER</a:t>
            </a:r>
            <a:r>
              <a:rPr lang="en-US" altLang="ko-KR" dirty="0">
                <a:solidFill>
                  <a:srgbClr val="414B56"/>
                </a:solidFill>
                <a:latin typeface="Calibri" panose="020F0502020204030204" pitchFamily="34" charset="0"/>
              </a:rPr>
              <a:t> a wrestlers MWW must be established prior to competition </a:t>
            </a:r>
            <a:endParaRPr lang="ko-KR" altLang="en-US" dirty="0">
              <a:solidFill>
                <a:srgbClr val="414B56"/>
              </a:solidFill>
              <a:latin typeface="Calibri" panose="020F0502020204030204" pitchFamily="34" charset="0"/>
            </a:endParaRPr>
          </a:p>
          <a:p>
            <a:pPr marL="548640" indent="-411480">
              <a:lnSpc>
                <a:spcPct val="102000"/>
              </a:lnSpc>
              <a:spcBef>
                <a:spcPts val="600"/>
              </a:spcBef>
              <a:buClr>
                <a:srgbClr val="F9F9F9"/>
              </a:buClr>
              <a:buFont typeface="Wingdings 2"/>
              <a:buChar char="¨"/>
            </a:pPr>
            <a:endParaRPr lang="ko-KR" altLang="en-US" sz="2800" dirty="0">
              <a:solidFill>
                <a:srgbClr val="414B56"/>
              </a:solidFill>
              <a:latin typeface="Book Antiqua" charset="0"/>
            </a:endParaRPr>
          </a:p>
          <a:p>
            <a:pPr marL="548640" indent="-411480">
              <a:lnSpc>
                <a:spcPct val="102000"/>
              </a:lnSpc>
              <a:spcBef>
                <a:spcPts val="600"/>
              </a:spcBef>
              <a:buNone/>
            </a:pPr>
            <a:endParaRPr lang="ko-KR" altLang="en-US" sz="2800" dirty="0">
              <a:solidFill>
                <a:srgbClr val="414B56"/>
              </a:solidFill>
              <a:latin typeface="Book Antiqua" charset="0"/>
            </a:endParaRPr>
          </a:p>
          <a:p>
            <a:pPr marL="868680" indent="-283210">
              <a:lnSpc>
                <a:spcPct val="102000"/>
              </a:lnSpc>
              <a:spcBef>
                <a:spcPts val="500"/>
              </a:spcBef>
              <a:buNone/>
            </a:pPr>
            <a:endParaRPr lang="ko-KR" altLang="en-US" sz="2400" dirty="0">
              <a:latin typeface="Book Antiqua" charset="0"/>
            </a:endParaRPr>
          </a:p>
        </p:txBody>
      </p:sp>
    </p:spTree>
    <p:custDataLst>
      <p:tags r:id="rId1"/>
    </p:custDataLst>
    <p:extLst>
      <p:ext uri="{BB962C8B-B14F-4D97-AF65-F5344CB8AC3E}">
        <p14:creationId xmlns:p14="http://schemas.microsoft.com/office/powerpoint/2010/main" val="319216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IHSA Certification Scheme</a:t>
            </a:r>
          </a:p>
        </p:txBody>
      </p:sp>
      <p:sp>
        <p:nvSpPr>
          <p:cNvPr id="3" name="Content Placeholder 2"/>
          <p:cNvSpPr>
            <a:spLocks noGrp="1"/>
          </p:cNvSpPr>
          <p:nvPr>
            <p:ph type="body" idx="1"/>
          </p:nvPr>
        </p:nvSpPr>
        <p:spPr/>
        <p:txBody>
          <a:bodyPr>
            <a:normAutofit/>
          </a:bodyPr>
          <a:lstStyle/>
          <a:p>
            <a:pPr marL="139700" indent="0">
              <a:lnSpc>
                <a:spcPct val="102000"/>
              </a:lnSpc>
              <a:buClr>
                <a:srgbClr val="F9F9F9"/>
              </a:buClr>
              <a:buNone/>
            </a:pPr>
            <a:r>
              <a:rPr lang="en-US" b="1" dirty="0">
                <a:solidFill>
                  <a:srgbClr val="E96B10"/>
                </a:solidFill>
              </a:rPr>
              <a:t>Certification Scheme &amp; Fees</a:t>
            </a:r>
          </a:p>
          <a:p>
            <a:pPr marL="139700" indent="0">
              <a:lnSpc>
                <a:spcPct val="102000"/>
              </a:lnSpc>
              <a:buClr>
                <a:srgbClr val="F9F9F9"/>
              </a:buClr>
              <a:buNone/>
            </a:pPr>
            <a:endParaRPr lang="en-US" u="sng" dirty="0"/>
          </a:p>
          <a:p>
            <a:pPr marL="596900" indent="-457200">
              <a:lnSpc>
                <a:spcPct val="102000"/>
              </a:lnSpc>
              <a:buClr>
                <a:schemeClr val="tx1"/>
              </a:buClr>
            </a:pPr>
            <a:r>
              <a:rPr lang="en-US" dirty="0"/>
              <a:t>Attend a 3-hour “live” training course every </a:t>
            </a:r>
            <a:r>
              <a:rPr lang="en-US" sz="3200" b="1" u="sng" dirty="0"/>
              <a:t>4</a:t>
            </a:r>
            <a:r>
              <a:rPr lang="en-US" dirty="0"/>
              <a:t> years (Fee $35) and; </a:t>
            </a:r>
          </a:p>
          <a:p>
            <a:pPr marL="139700" indent="0">
              <a:lnSpc>
                <a:spcPct val="102000"/>
              </a:lnSpc>
              <a:buClr>
                <a:schemeClr val="tx1"/>
              </a:buClr>
              <a:buNone/>
            </a:pPr>
            <a:endParaRPr lang="en-US" dirty="0"/>
          </a:p>
          <a:p>
            <a:pPr marL="596900" indent="-457200">
              <a:lnSpc>
                <a:spcPct val="102000"/>
              </a:lnSpc>
              <a:buClr>
                <a:schemeClr val="tx1"/>
              </a:buClr>
            </a:pPr>
            <a:r>
              <a:rPr lang="en-US" dirty="0"/>
              <a:t>Complete an </a:t>
            </a:r>
            <a:r>
              <a:rPr lang="en-US" u="sng" dirty="0"/>
              <a:t>annual</a:t>
            </a:r>
            <a:r>
              <a:rPr lang="en-US" dirty="0"/>
              <a:t> “Home Study" course and exam (Fee $10) in the years between the “live” training courses.   </a:t>
            </a:r>
            <a:endParaRPr lang="en-US" b="1" dirty="0"/>
          </a:p>
          <a:p>
            <a:pPr marL="866140" lvl="1" indent="-406400">
              <a:lnSpc>
                <a:spcPct val="102000"/>
              </a:lnSpc>
              <a:buClr>
                <a:srgbClr val="F9F9F9"/>
              </a:buClr>
              <a:buFont typeface="Wingdings 2"/>
              <a:buChar char="¨"/>
            </a:pPr>
            <a:endParaRPr lang="ko-KR" altLang="en-US" dirty="0">
              <a:latin typeface="Book Antiqua" charset="0"/>
            </a:endParaRPr>
          </a:p>
          <a:p>
            <a:pPr marL="137160" indent="0">
              <a:buNone/>
            </a:pPr>
            <a:endParaRPr lang="en-US" sz="2400" dirty="0"/>
          </a:p>
        </p:txBody>
      </p:sp>
    </p:spTree>
    <p:custDataLst>
      <p:tags r:id="rId1"/>
    </p:custDataLst>
    <p:extLst>
      <p:ext uri="{BB962C8B-B14F-4D97-AF65-F5344CB8AC3E}">
        <p14:creationId xmlns:p14="http://schemas.microsoft.com/office/powerpoint/2010/main" val="198962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Basic Statistics</a:t>
            </a:r>
          </a:p>
        </p:txBody>
      </p:sp>
      <p:sp>
        <p:nvSpPr>
          <p:cNvPr id="8" name="Content Placeholder 7"/>
          <p:cNvSpPr>
            <a:spLocks noGrp="1"/>
          </p:cNvSpPr>
          <p:nvPr>
            <p:ph type="body" idx="1"/>
          </p:nvPr>
        </p:nvSpPr>
        <p:spPr/>
        <p:txBody>
          <a:bodyPr/>
          <a:lstStyle/>
          <a:p>
            <a:r>
              <a:rPr lang="en-US" dirty="0"/>
              <a:t>The best strength of a method is knowing its weakness.</a:t>
            </a:r>
          </a:p>
        </p:txBody>
      </p:sp>
      <p:pic>
        <p:nvPicPr>
          <p:cNvPr id="9" name="Picture 8" descr="stats.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2514601"/>
            <a:ext cx="4851400" cy="3933099"/>
          </a:xfrm>
          <a:prstGeom prst="rect">
            <a:avLst/>
          </a:prstGeom>
        </p:spPr>
      </p:pic>
    </p:spTree>
    <p:custDataLst>
      <p:tags r:id="rId1"/>
    </p:custDataLst>
    <p:extLst>
      <p:ext uri="{BB962C8B-B14F-4D97-AF65-F5344CB8AC3E}">
        <p14:creationId xmlns:p14="http://schemas.microsoft.com/office/powerpoint/2010/main" val="2380024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Statistics</a:t>
            </a:r>
          </a:p>
        </p:txBody>
      </p:sp>
      <p:sp>
        <p:nvSpPr>
          <p:cNvPr id="3" name="Content Placeholder 2"/>
          <p:cNvSpPr>
            <a:spLocks noGrp="1"/>
          </p:cNvSpPr>
          <p:nvPr>
            <p:ph idx="1"/>
          </p:nvPr>
        </p:nvSpPr>
        <p:spPr/>
        <p:txBody>
          <a:bodyPr/>
          <a:lstStyle/>
          <a:p>
            <a:r>
              <a:rPr lang="en-US" dirty="0"/>
              <a:t>Components of measurement quality</a:t>
            </a:r>
          </a:p>
          <a:p>
            <a:r>
              <a:rPr lang="en-US" dirty="0"/>
              <a:t>Sources of Measurement error</a:t>
            </a:r>
          </a:p>
          <a:p>
            <a:r>
              <a:rPr lang="en-US" dirty="0"/>
              <a:t>Quantifying the level of uncertainty</a:t>
            </a:r>
          </a:p>
        </p:txBody>
      </p:sp>
    </p:spTree>
    <p:custDataLst>
      <p:tags r:id="rId1"/>
    </p:custDataLst>
    <p:extLst>
      <p:ext uri="{BB962C8B-B14F-4D97-AF65-F5344CB8AC3E}">
        <p14:creationId xmlns:p14="http://schemas.microsoft.com/office/powerpoint/2010/main" val="414749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Components of Measurement Quality</a:t>
            </a:r>
          </a:p>
        </p:txBody>
      </p:sp>
      <p:sp>
        <p:nvSpPr>
          <p:cNvPr id="3" name="Content Placeholder 2"/>
          <p:cNvSpPr>
            <a:spLocks noGrp="1"/>
          </p:cNvSpPr>
          <p:nvPr>
            <p:ph idx="1"/>
          </p:nvPr>
        </p:nvSpPr>
        <p:spPr/>
        <p:txBody>
          <a:bodyPr>
            <a:normAutofit/>
          </a:bodyPr>
          <a:lstStyle/>
          <a:p>
            <a:r>
              <a:rPr lang="en-US" sz="2800" dirty="0"/>
              <a:t>Objectivity</a:t>
            </a:r>
          </a:p>
          <a:p>
            <a:r>
              <a:rPr lang="en-US" sz="2800" dirty="0"/>
              <a:t>Precision</a:t>
            </a:r>
          </a:p>
          <a:p>
            <a:r>
              <a:rPr lang="en-US" sz="2800" dirty="0"/>
              <a:t>Reliability</a:t>
            </a:r>
          </a:p>
          <a:p>
            <a:r>
              <a:rPr lang="en-US" sz="2800" dirty="0"/>
              <a:t>Accuracy</a:t>
            </a:r>
          </a:p>
          <a:p>
            <a:r>
              <a:rPr lang="en-US" sz="2800" dirty="0"/>
              <a:t>Validity</a:t>
            </a:r>
          </a:p>
        </p:txBody>
      </p:sp>
    </p:spTree>
    <p:custDataLst>
      <p:tags r:id="rId1"/>
    </p:custDataLst>
    <p:extLst>
      <p:ext uri="{BB962C8B-B14F-4D97-AF65-F5344CB8AC3E}">
        <p14:creationId xmlns:p14="http://schemas.microsoft.com/office/powerpoint/2010/main" val="19295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4508137"/>
            <a:ext cx="10816047" cy="966652"/>
          </a:xfrm>
        </p:spPr>
        <p:txBody>
          <a:bodyPr>
            <a:noAutofit/>
          </a:bodyPr>
          <a:lstStyle/>
          <a:p>
            <a:pPr algn="ctr">
              <a:lnSpc>
                <a:spcPct val="102000"/>
              </a:lnSpc>
              <a:spcBef>
                <a:spcPts val="600"/>
              </a:spcBef>
            </a:pPr>
            <a:r>
              <a:rPr lang="en-US" altLang="ko-KR" sz="2800" dirty="0">
                <a:solidFill>
                  <a:schemeClr val="bg2"/>
                </a:solidFill>
                <a:latin typeface="Calibri" panose="020F0502020204030204" pitchFamily="34" charset="0"/>
              </a:rPr>
              <a:t>Exercise Physiologist</a:t>
            </a:r>
            <a:br>
              <a:rPr lang="ko-KR" altLang="en-US" sz="2800" dirty="0">
                <a:solidFill>
                  <a:srgbClr val="FF00FF"/>
                </a:solidFill>
                <a:latin typeface="Calibri" panose="020F0502020204030204" pitchFamily="34" charset="0"/>
              </a:rPr>
            </a:br>
            <a:r>
              <a:rPr lang="en-US" altLang="ko-KR" sz="2800" dirty="0">
                <a:solidFill>
                  <a:schemeClr val="bg2"/>
                </a:solidFill>
                <a:latin typeface="Calibri" panose="020F0502020204030204" pitchFamily="34" charset="0"/>
              </a:rPr>
              <a:t>ISAK Certified </a:t>
            </a:r>
            <a:r>
              <a:rPr lang="en-US" altLang="ko-KR" sz="2800" dirty="0" err="1">
                <a:solidFill>
                  <a:schemeClr val="bg2"/>
                </a:solidFill>
                <a:latin typeface="Calibri" panose="020F0502020204030204" pitchFamily="34" charset="0"/>
              </a:rPr>
              <a:t>Anthropometrist</a:t>
            </a:r>
            <a:r>
              <a:rPr lang="en-US" altLang="ko-KR" sz="2800" dirty="0">
                <a:solidFill>
                  <a:schemeClr val="bg2"/>
                </a:solidFill>
                <a:latin typeface="Calibri" panose="020F0502020204030204" pitchFamily="34" charset="0"/>
              </a:rPr>
              <a:t> (Level 3)</a:t>
            </a:r>
            <a:br>
              <a:rPr lang="ko-KR" altLang="en-US" sz="2800" dirty="0">
                <a:solidFill>
                  <a:srgbClr val="FF00FF"/>
                </a:solidFill>
                <a:latin typeface="Calibri" panose="020F0502020204030204" pitchFamily="34" charset="0"/>
              </a:rPr>
            </a:br>
            <a:r>
              <a:rPr lang="en-US" altLang="ko-KR" sz="2800" dirty="0">
                <a:solidFill>
                  <a:schemeClr val="bg2"/>
                </a:solidFill>
                <a:latin typeface="Calibri" panose="020F0502020204030204" pitchFamily="34" charset="0"/>
              </a:rPr>
              <a:t>IHSA Body Fat Instructor Since 2002</a:t>
            </a:r>
            <a:br>
              <a:rPr lang="ko-KR" altLang="en-US" sz="2800" dirty="0">
                <a:solidFill>
                  <a:srgbClr val="FF00FF"/>
                </a:solidFill>
                <a:latin typeface="Calibri" panose="020F0502020204030204" pitchFamily="34" charset="0"/>
              </a:rPr>
            </a:br>
            <a:r>
              <a:rPr lang="en-US" altLang="ko-KR" sz="2800" dirty="0">
                <a:solidFill>
                  <a:schemeClr val="bg2"/>
                </a:solidFill>
                <a:latin typeface="Calibri" panose="020F0502020204030204" pitchFamily="34" charset="0"/>
              </a:rPr>
              <a:t>Owner of </a:t>
            </a:r>
            <a:r>
              <a:rPr lang="en-US" altLang="ko-KR" sz="2800" dirty="0" err="1">
                <a:solidFill>
                  <a:schemeClr val="bg2"/>
                </a:solidFill>
                <a:latin typeface="Calibri" panose="020F0502020204030204" pitchFamily="34" charset="0"/>
              </a:rPr>
              <a:t>Goldstandard</a:t>
            </a:r>
            <a:r>
              <a:rPr lang="en-US" altLang="ko-KR" sz="2800" dirty="0">
                <a:solidFill>
                  <a:schemeClr val="bg2"/>
                </a:solidFill>
                <a:latin typeface="Calibri" panose="020F0502020204030204" pitchFamily="34" charset="0"/>
              </a:rPr>
              <a:t> Systems Inc.</a:t>
            </a:r>
            <a:endParaRPr lang="en-US" sz="2800" dirty="0">
              <a:solidFill>
                <a:schemeClr val="bg2"/>
              </a:solidFill>
            </a:endParaRPr>
          </a:p>
        </p:txBody>
      </p:sp>
      <p:sp>
        <p:nvSpPr>
          <p:cNvPr id="1027" name="Rectangle 3"/>
          <p:cNvSpPr>
            <a:spLocks noGrp="1" noChangeArrowheads="1"/>
          </p:cNvSpPr>
          <p:nvPr>
            <p:ph type="body" idx="1"/>
          </p:nvPr>
        </p:nvSpPr>
        <p:spPr/>
        <p:txBody>
          <a:bodyPr wrap="square" lIns="91440" tIns="45720" rIns="91440" bIns="45720" anchor="ctr" anchorCtr="0">
            <a:normAutofit/>
          </a:bodyPr>
          <a:lstStyle/>
          <a:p>
            <a:pPr algn="ctr">
              <a:lnSpc>
                <a:spcPct val="102000"/>
              </a:lnSpc>
            </a:pPr>
            <a:r>
              <a:rPr lang="en-US" altLang="ko-KR" sz="4400" b="1" dirty="0">
                <a:solidFill>
                  <a:srgbClr val="FFFFFF"/>
                </a:solidFill>
                <a:latin typeface="Calibri" panose="020F0502020204030204" pitchFamily="34" charset="0"/>
              </a:rPr>
              <a:t>Kelley Altom M.S.Ed, Course Instructor</a:t>
            </a:r>
            <a:endParaRPr lang="ko-KR" altLang="en-US" sz="4400" b="1" dirty="0">
              <a:latin typeface="Calibri" panose="020F0502020204030204" pitchFamily="34" charset="0"/>
            </a:endParaRPr>
          </a:p>
        </p:txBody>
      </p:sp>
    </p:spTree>
    <p:custDataLst>
      <p:tags r:id="rId1"/>
    </p:custDataLst>
    <p:extLst>
      <p:ext uri="{BB962C8B-B14F-4D97-AF65-F5344CB8AC3E}">
        <p14:creationId xmlns:p14="http://schemas.microsoft.com/office/powerpoint/2010/main" val="369104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Measurement Quality: OBJECTIVITY</a:t>
            </a:r>
          </a:p>
        </p:txBody>
      </p:sp>
      <p:sp>
        <p:nvSpPr>
          <p:cNvPr id="3" name="Content Placeholder 2"/>
          <p:cNvSpPr>
            <a:spLocks noGrp="1"/>
          </p:cNvSpPr>
          <p:nvPr>
            <p:ph type="body" idx="1"/>
          </p:nvPr>
        </p:nvSpPr>
        <p:spPr/>
        <p:txBody>
          <a:bodyPr/>
          <a:lstStyle/>
          <a:p>
            <a:r>
              <a:rPr lang="en-US" dirty="0"/>
              <a:t>Measurements that lacks bias, judgment or prejudice</a:t>
            </a:r>
          </a:p>
          <a:p>
            <a:r>
              <a:rPr lang="en-US" dirty="0"/>
              <a:t>Example: Following Standardized Procedures vs. Eye balling/guessing </a:t>
            </a:r>
          </a:p>
        </p:txBody>
      </p:sp>
      <p:sp>
        <p:nvSpPr>
          <p:cNvPr id="4" name="Text Placeholder 3">
            <a:extLst>
              <a:ext uri="{FF2B5EF4-FFF2-40B4-BE49-F238E27FC236}">
                <a16:creationId xmlns:a16="http://schemas.microsoft.com/office/drawing/2014/main" id="{3A8EAF70-81AD-4347-8AC7-327DE8D1E301}"/>
              </a:ext>
            </a:extLst>
          </p:cNvPr>
          <p:cNvSpPr>
            <a:spLocks noGrp="1"/>
          </p:cNvSpPr>
          <p:nvPr>
            <p:ph type="body" idx="2"/>
          </p:nvPr>
        </p:nvSpPr>
        <p:spPr/>
        <p:txBody>
          <a:bodyPr/>
          <a:lstStyle/>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1" y="1950044"/>
            <a:ext cx="3717773" cy="4419600"/>
          </a:xfrm>
          <a:prstGeom prst="rect">
            <a:avLst/>
          </a:prstGeom>
        </p:spPr>
      </p:pic>
    </p:spTree>
    <p:custDataLst>
      <p:tags r:id="rId1"/>
    </p:custDataLst>
    <p:extLst>
      <p:ext uri="{BB962C8B-B14F-4D97-AF65-F5344CB8AC3E}">
        <p14:creationId xmlns:p14="http://schemas.microsoft.com/office/powerpoint/2010/main" val="16586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984" y="535622"/>
            <a:ext cx="10026649" cy="1204912"/>
          </a:xfrm>
        </p:spPr>
        <p:txBody>
          <a:bodyPr>
            <a:normAutofit/>
          </a:bodyPr>
          <a:lstStyle/>
          <a:p>
            <a:r>
              <a:rPr lang="en-US" dirty="0"/>
              <a:t>Measurement Quality: PRECISION</a:t>
            </a:r>
          </a:p>
        </p:txBody>
      </p:sp>
      <p:sp>
        <p:nvSpPr>
          <p:cNvPr id="3" name="Content Placeholder 2"/>
          <p:cNvSpPr>
            <a:spLocks noGrp="1"/>
          </p:cNvSpPr>
          <p:nvPr>
            <p:ph type="body" idx="1"/>
          </p:nvPr>
        </p:nvSpPr>
        <p:spPr>
          <a:xfrm>
            <a:off x="1054855" y="1950044"/>
            <a:ext cx="7125593" cy="4525963"/>
          </a:xfrm>
        </p:spPr>
        <p:txBody>
          <a:bodyPr/>
          <a:lstStyle/>
          <a:p>
            <a:endParaRPr lang="en-US" dirty="0"/>
          </a:p>
          <a:p>
            <a:r>
              <a:rPr lang="en-US" dirty="0"/>
              <a:t>The closeness of two or more measurements</a:t>
            </a:r>
          </a:p>
          <a:p>
            <a:r>
              <a:rPr lang="en-US" dirty="0"/>
              <a:t>Intra-test Variability</a:t>
            </a:r>
          </a:p>
          <a:p>
            <a:r>
              <a:rPr lang="en-US" dirty="0"/>
              <a:t>High precision = Low variability (visa versa)</a:t>
            </a:r>
          </a:p>
          <a:p>
            <a:pPr>
              <a:buNone/>
            </a:pPr>
            <a:endParaRPr lang="en-US" dirty="0"/>
          </a:p>
          <a:p>
            <a:endParaRPr lang="en-US" dirty="0"/>
          </a:p>
          <a:p>
            <a:endParaRPr lang="en-US" dirty="0"/>
          </a:p>
        </p:txBody>
      </p:sp>
      <p:pic>
        <p:nvPicPr>
          <p:cNvPr id="7" name="Content Placeholder 6" descr="download.jpg"/>
          <p:cNvPicPr>
            <a:picLocks noGrp="1" noChangeAspect="1"/>
          </p:cNvPicPr>
          <p:nvPr>
            <p:ph sz="half" idx="4294967295"/>
          </p:nvPr>
        </p:nvPicPr>
        <p:blipFill>
          <a:blip r:embed="rId4" cstate="print"/>
          <a:stretch>
            <a:fillRect/>
          </a:stretch>
        </p:blipFill>
        <p:spPr>
          <a:xfrm>
            <a:off x="8338752" y="1950044"/>
            <a:ext cx="3530600" cy="2943225"/>
          </a:xfrm>
        </p:spPr>
      </p:pic>
    </p:spTree>
    <p:custDataLst>
      <p:tags r:id="rId1"/>
    </p:custDataLst>
    <p:extLst>
      <p:ext uri="{BB962C8B-B14F-4D97-AF65-F5344CB8AC3E}">
        <p14:creationId xmlns:p14="http://schemas.microsoft.com/office/powerpoint/2010/main" val="185465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Measurement Quality: RELIABILITY</a:t>
            </a:r>
          </a:p>
        </p:txBody>
      </p:sp>
      <p:sp>
        <p:nvSpPr>
          <p:cNvPr id="3" name="Content Placeholder 2"/>
          <p:cNvSpPr>
            <a:spLocks noGrp="1"/>
          </p:cNvSpPr>
          <p:nvPr>
            <p:ph type="body" idx="1"/>
          </p:nvPr>
        </p:nvSpPr>
        <p:spPr>
          <a:xfrm>
            <a:off x="1054855" y="1950044"/>
            <a:ext cx="6788665" cy="4525963"/>
          </a:xfrm>
        </p:spPr>
        <p:txBody>
          <a:bodyPr>
            <a:normAutofit/>
          </a:bodyPr>
          <a:lstStyle/>
          <a:p>
            <a:r>
              <a:rPr lang="en-US" dirty="0"/>
              <a:t>The degree to which the result of a measurement can be depended on to be consistent</a:t>
            </a:r>
          </a:p>
          <a:p>
            <a:r>
              <a:rPr lang="en-US" dirty="0"/>
              <a:t>Inter-tester Variability</a:t>
            </a:r>
          </a:p>
          <a:p>
            <a:r>
              <a:rPr lang="en-US" dirty="0"/>
              <a:t>Results are reliable when measurements can be repeated by you as well as by others independently</a:t>
            </a:r>
          </a:p>
        </p:txBody>
      </p:sp>
      <p:pic>
        <p:nvPicPr>
          <p:cNvPr id="4" name="Picture 3" descr="reliability between tester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433" y="1950044"/>
            <a:ext cx="4267200" cy="2971800"/>
          </a:xfrm>
          <a:prstGeom prst="rect">
            <a:avLst/>
          </a:prstGeom>
        </p:spPr>
      </p:pic>
    </p:spTree>
    <p:custDataLst>
      <p:tags r:id="rId1"/>
    </p:custDataLst>
    <p:extLst>
      <p:ext uri="{BB962C8B-B14F-4D97-AF65-F5344CB8AC3E}">
        <p14:creationId xmlns:p14="http://schemas.microsoft.com/office/powerpoint/2010/main" val="2152409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Measurement Quality: ACCURACY</a:t>
            </a:r>
          </a:p>
        </p:txBody>
      </p:sp>
      <p:sp>
        <p:nvSpPr>
          <p:cNvPr id="3" name="Content Placeholder 2"/>
          <p:cNvSpPr>
            <a:spLocks noGrp="1"/>
          </p:cNvSpPr>
          <p:nvPr>
            <p:ph type="body" idx="1"/>
          </p:nvPr>
        </p:nvSpPr>
        <p:spPr>
          <a:xfrm>
            <a:off x="1054855" y="1950044"/>
            <a:ext cx="5925065" cy="4525963"/>
          </a:xfrm>
        </p:spPr>
        <p:txBody>
          <a:bodyPr/>
          <a:lstStyle/>
          <a:p>
            <a:r>
              <a:rPr lang="en-US" dirty="0"/>
              <a:t>The extent to which a measured value corresponds to the real value</a:t>
            </a:r>
          </a:p>
          <a:p>
            <a:r>
              <a:rPr lang="en-US" dirty="0"/>
              <a:t>BUT</a:t>
            </a:r>
            <a:r>
              <a:rPr lang="is-IS" dirty="0"/>
              <a:t>…what is the real value in Anthropometry?</a:t>
            </a:r>
            <a:endParaRPr lang="en-US" dirty="0"/>
          </a:p>
        </p:txBody>
      </p:sp>
      <p:pic>
        <p:nvPicPr>
          <p:cNvPr id="4" name="Picture 3" descr="Accuracy in anthropometry.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3548" y="1950044"/>
            <a:ext cx="3443416" cy="3352800"/>
          </a:xfrm>
          <a:prstGeom prst="rect">
            <a:avLst/>
          </a:prstGeom>
        </p:spPr>
      </p:pic>
      <p:sp>
        <p:nvSpPr>
          <p:cNvPr id="8" name="Text Placeholder 7">
            <a:extLst>
              <a:ext uri="{FF2B5EF4-FFF2-40B4-BE49-F238E27FC236}">
                <a16:creationId xmlns:a16="http://schemas.microsoft.com/office/drawing/2014/main" id="{855F2D6D-F255-4CDA-BBED-D0FF5402B547}"/>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392670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Quality</a:t>
            </a:r>
          </a:p>
        </p:txBody>
      </p:sp>
      <p:pic>
        <p:nvPicPr>
          <p:cNvPr id="6" name="Content Placeholder 3" descr="Precision-Vs-Accuracy.pn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81200" y="2411412"/>
            <a:ext cx="8229600" cy="3086100"/>
          </a:xfrm>
          <a:prstGeom prst="rect">
            <a:avLst/>
          </a:prstGeom>
        </p:spPr>
      </p:pic>
    </p:spTree>
    <p:custDataLst>
      <p:tags r:id="rId1"/>
    </p:custDataLst>
    <p:extLst>
      <p:ext uri="{BB962C8B-B14F-4D97-AF65-F5344CB8AC3E}">
        <p14:creationId xmlns:p14="http://schemas.microsoft.com/office/powerpoint/2010/main" val="492653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Measurement Quality: VALIDITY</a:t>
            </a:r>
          </a:p>
        </p:txBody>
      </p:sp>
      <p:sp>
        <p:nvSpPr>
          <p:cNvPr id="3" name="Content Placeholder 2"/>
          <p:cNvSpPr>
            <a:spLocks noGrp="1"/>
          </p:cNvSpPr>
          <p:nvPr>
            <p:ph type="body" idx="1"/>
          </p:nvPr>
        </p:nvSpPr>
        <p:spPr/>
        <p:txBody>
          <a:bodyPr/>
          <a:lstStyle/>
          <a:p>
            <a:r>
              <a:rPr lang="en-US" dirty="0"/>
              <a:t>The extent to which a measurement actually measures the variable under study</a:t>
            </a:r>
          </a:p>
        </p:txBody>
      </p:sp>
      <p:sp>
        <p:nvSpPr>
          <p:cNvPr id="5" name="Text Placeholder 4">
            <a:extLst>
              <a:ext uri="{FF2B5EF4-FFF2-40B4-BE49-F238E27FC236}">
                <a16:creationId xmlns:a16="http://schemas.microsoft.com/office/drawing/2014/main" id="{E1945078-9B55-42D6-A7FB-B77B888D850E}"/>
              </a:ext>
            </a:extLst>
          </p:cNvPr>
          <p:cNvSpPr>
            <a:spLocks noGrp="1"/>
          </p:cNvSpPr>
          <p:nvPr>
            <p:ph type="body" idx="2"/>
          </p:nvPr>
        </p:nvSpPr>
        <p:spPr/>
        <p:txBody>
          <a:bodyPr/>
          <a:lstStyle/>
          <a:p>
            <a:endParaRPr lang="en-US"/>
          </a:p>
        </p:txBody>
      </p:sp>
      <p:pic>
        <p:nvPicPr>
          <p:cNvPr id="4" name="Picture 3" descr="validit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857" y="1950044"/>
            <a:ext cx="5165305" cy="2590800"/>
          </a:xfrm>
          <a:prstGeom prst="rect">
            <a:avLst/>
          </a:prstGeom>
        </p:spPr>
      </p:pic>
    </p:spTree>
    <p:custDataLst>
      <p:tags r:id="rId1"/>
    </p:custDataLst>
    <p:extLst>
      <p:ext uri="{BB962C8B-B14F-4D97-AF65-F5344CB8AC3E}">
        <p14:creationId xmlns:p14="http://schemas.microsoft.com/office/powerpoint/2010/main" val="8770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Goals</a:t>
            </a:r>
          </a:p>
        </p:txBody>
      </p:sp>
      <p:sp>
        <p:nvSpPr>
          <p:cNvPr id="3" name="Content Placeholder 2"/>
          <p:cNvSpPr>
            <a:spLocks noGrp="1"/>
          </p:cNvSpPr>
          <p:nvPr>
            <p:ph idx="1"/>
          </p:nvPr>
        </p:nvSpPr>
        <p:spPr/>
        <p:txBody>
          <a:bodyPr/>
          <a:lstStyle/>
          <a:p>
            <a:endParaRPr lang="en-US" dirty="0"/>
          </a:p>
          <a:p>
            <a:pPr marL="137160" indent="0" algn="ctr">
              <a:buNone/>
            </a:pPr>
            <a:r>
              <a:rPr lang="en-US" dirty="0"/>
              <a:t>The measurement goals of an IHSA Certified Body Fat Assessor:</a:t>
            </a:r>
          </a:p>
          <a:p>
            <a:pPr marL="137160" indent="0" algn="ctr">
              <a:buNone/>
            </a:pPr>
            <a:endParaRPr lang="en-US" b="1" dirty="0"/>
          </a:p>
          <a:p>
            <a:pPr marL="137160" indent="0" algn="ctr">
              <a:buNone/>
            </a:pPr>
            <a:r>
              <a:rPr lang="en-US" b="1" dirty="0"/>
              <a:t>  </a:t>
            </a:r>
            <a:r>
              <a:rPr lang="en-US" b="1" dirty="0">
                <a:solidFill>
                  <a:srgbClr val="E96B10"/>
                </a:solidFill>
              </a:rPr>
              <a:t>TO ACHIEVE HIGH LEVELS OF PRECISION, RELIABILITY AND ACCURACY, USING A VALID MEASURING TECHNIQUE</a:t>
            </a:r>
          </a:p>
        </p:txBody>
      </p:sp>
    </p:spTree>
    <p:custDataLst>
      <p:tags r:id="rId1"/>
    </p:custDataLst>
    <p:extLst>
      <p:ext uri="{BB962C8B-B14F-4D97-AF65-F5344CB8AC3E}">
        <p14:creationId xmlns:p14="http://schemas.microsoft.com/office/powerpoint/2010/main" val="176623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Measurements Are Subject To Error</a:t>
            </a:r>
          </a:p>
        </p:txBody>
      </p:sp>
      <p:pic>
        <p:nvPicPr>
          <p:cNvPr id="4" name="Content Placeholder 3" descr="cartoonmeasurement.jpg"/>
          <p:cNvPicPr>
            <a:picLocks noGrp="1" noChangeAspect="1"/>
          </p:cNvPicPr>
          <p:nvPr>
            <p:ph idx="4294967295"/>
          </p:nvPr>
        </p:nvPicPr>
        <p:blipFill>
          <a:blip r:embed="rId4" cstate="print"/>
          <a:stretch>
            <a:fillRect/>
          </a:stretch>
        </p:blipFill>
        <p:spPr>
          <a:xfrm>
            <a:off x="4050241" y="2052636"/>
            <a:ext cx="5334000" cy="4275138"/>
          </a:xfrm>
        </p:spPr>
      </p:pic>
    </p:spTree>
    <p:custDataLst>
      <p:tags r:id="rId1"/>
    </p:custDataLst>
    <p:extLst>
      <p:ext uri="{BB962C8B-B14F-4D97-AF65-F5344CB8AC3E}">
        <p14:creationId xmlns:p14="http://schemas.microsoft.com/office/powerpoint/2010/main" val="248298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Sources of Measurement Error</a:t>
            </a:r>
          </a:p>
        </p:txBody>
      </p:sp>
      <p:sp>
        <p:nvSpPr>
          <p:cNvPr id="5" name="Content Placeholder 4"/>
          <p:cNvSpPr>
            <a:spLocks noGrp="1"/>
          </p:cNvSpPr>
          <p:nvPr>
            <p:ph idx="1"/>
          </p:nvPr>
        </p:nvSpPr>
        <p:spPr/>
        <p:txBody>
          <a:bodyPr/>
          <a:lstStyle/>
          <a:p>
            <a:pPr>
              <a:buNone/>
            </a:pPr>
            <a:endParaRPr lang="en-US" dirty="0">
              <a:solidFill>
                <a:srgbClr val="C00000"/>
              </a:solidFill>
            </a:endParaRPr>
          </a:p>
          <a:p>
            <a:pPr>
              <a:buNone/>
            </a:pPr>
            <a:r>
              <a:rPr lang="en-US" dirty="0">
                <a:solidFill>
                  <a:srgbClr val="C00000"/>
                </a:solidFill>
              </a:rPr>
              <a:t>                                                             ERROR</a:t>
            </a:r>
          </a:p>
          <a:p>
            <a:pPr>
              <a:buNone/>
            </a:pPr>
            <a:endParaRPr lang="en-US" dirty="0">
              <a:solidFill>
                <a:srgbClr val="C00000"/>
              </a:solidFill>
            </a:endParaRPr>
          </a:p>
          <a:p>
            <a:pPr>
              <a:buNone/>
            </a:pPr>
            <a:endParaRPr lang="en-US" dirty="0">
              <a:solidFill>
                <a:srgbClr val="C00000"/>
              </a:solidFill>
            </a:endParaRPr>
          </a:p>
          <a:p>
            <a:pPr>
              <a:buNone/>
            </a:pPr>
            <a:endParaRPr lang="en-US" dirty="0">
              <a:solidFill>
                <a:srgbClr val="C00000"/>
              </a:solidFill>
            </a:endParaRPr>
          </a:p>
          <a:p>
            <a:pPr>
              <a:buNone/>
            </a:pPr>
            <a:endParaRPr lang="en-US" dirty="0">
              <a:solidFill>
                <a:srgbClr val="C00000"/>
              </a:solidFill>
            </a:endParaRPr>
          </a:p>
          <a:p>
            <a:pPr algn="ctr">
              <a:buNone/>
            </a:pPr>
            <a:r>
              <a:rPr lang="en-US" dirty="0">
                <a:solidFill>
                  <a:srgbClr val="C00000"/>
                </a:solidFill>
              </a:rPr>
              <a:t>BIOLOGICAL      </a:t>
            </a:r>
            <a:r>
              <a:rPr lang="en-US" dirty="0"/>
              <a:t>   </a:t>
            </a:r>
            <a:r>
              <a:rPr lang="en-US" dirty="0">
                <a:solidFill>
                  <a:srgbClr val="E96B10"/>
                </a:solidFill>
              </a:rPr>
              <a:t>MEASUREMENT</a:t>
            </a:r>
            <a:r>
              <a:rPr lang="en-US" dirty="0"/>
              <a:t>       </a:t>
            </a:r>
            <a:r>
              <a:rPr lang="en-US" dirty="0">
                <a:solidFill>
                  <a:srgbClr val="002060"/>
                </a:solidFill>
              </a:rPr>
              <a:t>EQUIPMENT</a:t>
            </a:r>
          </a:p>
          <a:p>
            <a:pPr algn="ctr">
              <a:buNone/>
            </a:pPr>
            <a:r>
              <a:rPr lang="en-US" dirty="0">
                <a:solidFill>
                  <a:srgbClr val="C00000"/>
                </a:solidFill>
              </a:rPr>
              <a:t>VARIABILITY</a:t>
            </a:r>
            <a:r>
              <a:rPr lang="en-US" dirty="0">
                <a:solidFill>
                  <a:srgbClr val="FF00FF"/>
                </a:solidFill>
              </a:rPr>
              <a:t>	</a:t>
            </a:r>
            <a:r>
              <a:rPr lang="en-US" dirty="0"/>
              <a:t>            </a:t>
            </a:r>
            <a:r>
              <a:rPr lang="en-US" dirty="0">
                <a:solidFill>
                  <a:srgbClr val="E96B10"/>
                </a:solidFill>
              </a:rPr>
              <a:t>TECHNIQUE</a:t>
            </a:r>
            <a:r>
              <a:rPr lang="en-US" dirty="0">
                <a:solidFill>
                  <a:srgbClr val="FF00FF"/>
                </a:solidFill>
              </a:rPr>
              <a:t>	      </a:t>
            </a:r>
            <a:r>
              <a:rPr lang="en-US" dirty="0">
                <a:solidFill>
                  <a:srgbClr val="002060"/>
                </a:solidFill>
              </a:rPr>
              <a:t>CALIBRATION</a:t>
            </a:r>
          </a:p>
        </p:txBody>
      </p:sp>
      <p:cxnSp>
        <p:nvCxnSpPr>
          <p:cNvPr id="7" name="Straight Arrow Connector 6"/>
          <p:cNvCxnSpPr/>
          <p:nvPr/>
        </p:nvCxnSpPr>
        <p:spPr>
          <a:xfrm flipH="1">
            <a:off x="4409440" y="3210560"/>
            <a:ext cx="2057400" cy="1066800"/>
          </a:xfrm>
          <a:prstGeom prst="straightConnector1">
            <a:avLst/>
          </a:prstGeom>
          <a:ln w="28575">
            <a:tailEnd type="arrow"/>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p:nvPr/>
        </p:nvCxnSpPr>
        <p:spPr>
          <a:xfrm>
            <a:off x="6746240" y="3210560"/>
            <a:ext cx="0" cy="1066800"/>
          </a:xfrm>
          <a:prstGeom prst="straightConnector1">
            <a:avLst/>
          </a:prstGeom>
          <a:ln w="28575">
            <a:tailEnd type="arrow"/>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a:off x="7000240" y="3210560"/>
            <a:ext cx="2209800" cy="990600"/>
          </a:xfrm>
          <a:prstGeom prst="straightConnector1">
            <a:avLst/>
          </a:prstGeom>
          <a:ln w="28575">
            <a:tailEnd type="arrow"/>
          </a:ln>
        </p:spPr>
        <p:style>
          <a:lnRef idx="1">
            <a:schemeClr val="accent4"/>
          </a:lnRef>
          <a:fillRef idx="0">
            <a:schemeClr val="accent4"/>
          </a:fillRef>
          <a:effectRef idx="0">
            <a:schemeClr val="accent4"/>
          </a:effectRef>
          <a:fontRef idx="minor">
            <a:schemeClr val="tx1"/>
          </a:fontRef>
        </p:style>
      </p:cxnSp>
    </p:spTree>
    <p:custDataLst>
      <p:tags r:id="rId1"/>
    </p:custDataLst>
    <p:extLst>
      <p:ext uri="{BB962C8B-B14F-4D97-AF65-F5344CB8AC3E}">
        <p14:creationId xmlns:p14="http://schemas.microsoft.com/office/powerpoint/2010/main" val="1024946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Variability</a:t>
            </a:r>
          </a:p>
        </p:txBody>
      </p:sp>
      <p:sp>
        <p:nvSpPr>
          <p:cNvPr id="3" name="Content Placeholder 2"/>
          <p:cNvSpPr>
            <a:spLocks noGrp="1"/>
          </p:cNvSpPr>
          <p:nvPr>
            <p:ph idx="1"/>
          </p:nvPr>
        </p:nvSpPr>
        <p:spPr/>
        <p:txBody>
          <a:bodyPr/>
          <a:lstStyle/>
          <a:p>
            <a:pPr>
              <a:buNone/>
            </a:pPr>
            <a:r>
              <a:rPr lang="en-US" b="1" dirty="0">
                <a:solidFill>
                  <a:schemeClr val="tx1"/>
                </a:solidFill>
              </a:rPr>
              <a:t>Sources of Error We Cannot Control</a:t>
            </a:r>
          </a:p>
          <a:p>
            <a:pPr>
              <a:buNone/>
            </a:pPr>
            <a:endParaRPr lang="en-US" b="1" dirty="0">
              <a:solidFill>
                <a:schemeClr val="tx1"/>
              </a:solidFill>
            </a:endParaRPr>
          </a:p>
          <a:p>
            <a:pPr lvl="1"/>
            <a:r>
              <a:rPr lang="en-US" dirty="0"/>
              <a:t>Skin Thickness is negligible or a constant fraction of skinfold</a:t>
            </a:r>
          </a:p>
          <a:p>
            <a:pPr lvl="1"/>
            <a:r>
              <a:rPr lang="en-US" dirty="0"/>
              <a:t>Adipose tissue compressibility is constant</a:t>
            </a:r>
          </a:p>
          <a:p>
            <a:pPr lvl="1"/>
            <a:r>
              <a:rPr lang="en-US" dirty="0"/>
              <a:t>Fixed adipose tissue patterning</a:t>
            </a:r>
          </a:p>
          <a:p>
            <a:pPr lvl="1"/>
            <a:r>
              <a:rPr lang="en-US" dirty="0"/>
              <a:t>Menstrual Cycle</a:t>
            </a:r>
          </a:p>
          <a:p>
            <a:endParaRPr lang="en-US" dirty="0"/>
          </a:p>
          <a:p>
            <a:pPr>
              <a:buNone/>
            </a:pPr>
            <a:endParaRPr lang="en-US" dirty="0"/>
          </a:p>
        </p:txBody>
      </p:sp>
    </p:spTree>
    <p:custDataLst>
      <p:tags r:id="rId1"/>
    </p:custDataLst>
    <p:extLst>
      <p:ext uri="{BB962C8B-B14F-4D97-AF65-F5344CB8AC3E}">
        <p14:creationId xmlns:p14="http://schemas.microsoft.com/office/powerpoint/2010/main" val="2012778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Re-Certification </a:t>
            </a:r>
          </a:p>
        </p:txBody>
      </p:sp>
      <p:sp>
        <p:nvSpPr>
          <p:cNvPr id="3" name="Content Placeholder 2"/>
          <p:cNvSpPr>
            <a:spLocks noGrp="1"/>
          </p:cNvSpPr>
          <p:nvPr>
            <p:ph type="body" idx="1"/>
          </p:nvPr>
        </p:nvSpPr>
        <p:spPr/>
        <p:txBody>
          <a:bodyPr/>
          <a:lstStyle/>
          <a:p>
            <a:pPr marL="137160" indent="0" algn="ctr">
              <a:buNone/>
            </a:pPr>
            <a:r>
              <a:rPr lang="en-US" dirty="0"/>
              <a:t>The purpose of the IHSA Body Assessor Re-Certification Home study course:</a:t>
            </a:r>
          </a:p>
          <a:p>
            <a:pPr marL="137160" indent="0" algn="ctr">
              <a:buNone/>
            </a:pPr>
            <a:endParaRPr lang="en-US" dirty="0"/>
          </a:p>
          <a:p>
            <a:pPr lvl="1"/>
            <a:r>
              <a:rPr lang="en-US" dirty="0"/>
              <a:t>Ensure continued competence as an IHSA Certified Body Fat Assessor</a:t>
            </a:r>
          </a:p>
          <a:p>
            <a:pPr lvl="1"/>
            <a:r>
              <a:rPr lang="en-US" dirty="0"/>
              <a:t>Provide information needed to pass the Body Fat Assessor exam</a:t>
            </a:r>
          </a:p>
        </p:txBody>
      </p:sp>
    </p:spTree>
    <p:custDataLst>
      <p:tags r:id="rId1"/>
    </p:custDataLst>
    <p:extLst>
      <p:ext uri="{BB962C8B-B14F-4D97-AF65-F5344CB8AC3E}">
        <p14:creationId xmlns:p14="http://schemas.microsoft.com/office/powerpoint/2010/main" val="2961785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Sources of Error You Can Control</a:t>
            </a:r>
          </a:p>
        </p:txBody>
      </p:sp>
      <p:sp>
        <p:nvSpPr>
          <p:cNvPr id="3" name="Text Placeholder 2"/>
          <p:cNvSpPr>
            <a:spLocks noGrp="1"/>
          </p:cNvSpPr>
          <p:nvPr>
            <p:ph type="body" idx="1"/>
          </p:nvPr>
        </p:nvSpPr>
        <p:spPr/>
        <p:txBody>
          <a:bodyPr>
            <a:normAutofit/>
          </a:bodyPr>
          <a:lstStyle/>
          <a:p>
            <a:pPr marL="177800" indent="0" algn="ctr">
              <a:buNone/>
            </a:pPr>
            <a:r>
              <a:rPr lang="en-US" b="1" dirty="0">
                <a:solidFill>
                  <a:srgbClr val="E96B10"/>
                </a:solidFill>
              </a:rPr>
              <a:t>Measurement Techniques</a:t>
            </a:r>
          </a:p>
        </p:txBody>
      </p:sp>
      <p:sp>
        <p:nvSpPr>
          <p:cNvPr id="4" name="Text Placeholder 3"/>
          <p:cNvSpPr>
            <a:spLocks noGrp="1"/>
          </p:cNvSpPr>
          <p:nvPr>
            <p:ph type="body" idx="2"/>
          </p:nvPr>
        </p:nvSpPr>
        <p:spPr/>
        <p:txBody>
          <a:bodyPr>
            <a:normAutofit/>
          </a:bodyPr>
          <a:lstStyle/>
          <a:p>
            <a:pPr marL="177800" indent="0" algn="ctr">
              <a:buNone/>
            </a:pPr>
            <a:r>
              <a:rPr lang="en-US" b="1" dirty="0">
                <a:solidFill>
                  <a:srgbClr val="E96B10"/>
                </a:solidFill>
              </a:rPr>
              <a:t>Measurement Procedures</a:t>
            </a:r>
          </a:p>
        </p:txBody>
      </p:sp>
      <p:sp>
        <p:nvSpPr>
          <p:cNvPr id="5" name="Content Placeholder 4"/>
          <p:cNvSpPr>
            <a:spLocks noGrp="1"/>
          </p:cNvSpPr>
          <p:nvPr>
            <p:ph sz="quarter" idx="4294967295"/>
          </p:nvPr>
        </p:nvSpPr>
        <p:spPr>
          <a:xfrm>
            <a:off x="1225767" y="2568575"/>
            <a:ext cx="5237795" cy="3763963"/>
          </a:xfrm>
        </p:spPr>
        <p:txBody>
          <a:bodyPr/>
          <a:lstStyle/>
          <a:p>
            <a:r>
              <a:rPr lang="en-US" dirty="0"/>
              <a:t>Meticulous land marking</a:t>
            </a:r>
          </a:p>
          <a:p>
            <a:r>
              <a:rPr lang="en-US" dirty="0"/>
              <a:t>Following standardized techniques (ISAK)</a:t>
            </a:r>
          </a:p>
          <a:p>
            <a:r>
              <a:rPr lang="en-US" dirty="0"/>
              <a:t>Comparing measurements to certified </a:t>
            </a:r>
            <a:r>
              <a:rPr lang="en-US" dirty="0" err="1"/>
              <a:t>Anthropometrist</a:t>
            </a:r>
            <a:r>
              <a:rPr lang="en-US" dirty="0"/>
              <a:t> (level 3 or 4)</a:t>
            </a:r>
          </a:p>
          <a:p>
            <a:r>
              <a:rPr lang="en-US" dirty="0"/>
              <a:t>Practice on all shapes and sizes (min. of 20 athletes within acceptable error margin)</a:t>
            </a:r>
          </a:p>
          <a:p>
            <a:pPr marL="137160" indent="0">
              <a:buNone/>
            </a:pPr>
            <a:endParaRPr lang="en-US" dirty="0"/>
          </a:p>
          <a:p>
            <a:endParaRPr lang="en-US" dirty="0"/>
          </a:p>
        </p:txBody>
      </p:sp>
      <p:sp>
        <p:nvSpPr>
          <p:cNvPr id="6" name="Content Placeholder 5"/>
          <p:cNvSpPr>
            <a:spLocks noGrp="1"/>
          </p:cNvSpPr>
          <p:nvPr>
            <p:ph sz="quarter" idx="4294967295"/>
          </p:nvPr>
        </p:nvSpPr>
        <p:spPr>
          <a:xfrm>
            <a:off x="6634474" y="2568575"/>
            <a:ext cx="5336982" cy="3763963"/>
          </a:xfrm>
        </p:spPr>
        <p:txBody>
          <a:bodyPr/>
          <a:lstStyle/>
          <a:p>
            <a:r>
              <a:rPr lang="en-US" dirty="0"/>
              <a:t>Time of day/ between measurements</a:t>
            </a:r>
          </a:p>
          <a:p>
            <a:r>
              <a:rPr lang="en-US" dirty="0"/>
              <a:t>Environmental conditions</a:t>
            </a:r>
          </a:p>
          <a:p>
            <a:r>
              <a:rPr lang="en-US" dirty="0"/>
              <a:t>Athlete presentation </a:t>
            </a:r>
          </a:p>
          <a:p>
            <a:r>
              <a:rPr lang="en-US" dirty="0"/>
              <a:t>Writing data correctly (1/7’s, 4/9’s, 0/6’s)</a:t>
            </a:r>
          </a:p>
          <a:p>
            <a:r>
              <a:rPr lang="en-US" dirty="0"/>
              <a:t>Clear pronunciation</a:t>
            </a:r>
          </a:p>
          <a:p>
            <a:endParaRPr lang="en-US" dirty="0"/>
          </a:p>
        </p:txBody>
      </p:sp>
    </p:spTree>
    <p:custDataLst>
      <p:tags r:id="rId1"/>
    </p:custDataLst>
    <p:extLst>
      <p:ext uri="{BB962C8B-B14F-4D97-AF65-F5344CB8AC3E}">
        <p14:creationId xmlns:p14="http://schemas.microsoft.com/office/powerpoint/2010/main" val="4273034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B0B1A-45C6-4779-BCFD-2BC4051E55DF}"/>
              </a:ext>
            </a:extLst>
          </p:cNvPr>
          <p:cNvSpPr>
            <a:spLocks noGrp="1"/>
          </p:cNvSpPr>
          <p:nvPr>
            <p:ph type="title"/>
          </p:nvPr>
        </p:nvSpPr>
        <p:spPr/>
        <p:txBody>
          <a:bodyPr/>
          <a:lstStyle/>
          <a:p>
            <a:r>
              <a:rPr lang="en-US" dirty="0"/>
              <a:t>Sources of Error You Can Control</a:t>
            </a:r>
          </a:p>
        </p:txBody>
      </p:sp>
      <p:sp>
        <p:nvSpPr>
          <p:cNvPr id="6" name="Text Placeholder 5">
            <a:extLst>
              <a:ext uri="{FF2B5EF4-FFF2-40B4-BE49-F238E27FC236}">
                <a16:creationId xmlns:a16="http://schemas.microsoft.com/office/drawing/2014/main" id="{A1070400-6BFB-41C7-A2DC-0AC8586F6295}"/>
              </a:ext>
            </a:extLst>
          </p:cNvPr>
          <p:cNvSpPr>
            <a:spLocks noGrp="1"/>
          </p:cNvSpPr>
          <p:nvPr>
            <p:ph type="body" idx="1"/>
          </p:nvPr>
        </p:nvSpPr>
        <p:spPr/>
        <p:txBody>
          <a:bodyPr/>
          <a:lstStyle/>
          <a:p>
            <a:pPr marL="165100" indent="0" algn="ctr">
              <a:buNone/>
            </a:pPr>
            <a:r>
              <a:rPr lang="en-US" dirty="0">
                <a:solidFill>
                  <a:srgbClr val="E96B10"/>
                </a:solidFill>
              </a:rPr>
              <a:t>ISSUES WITH ASSESSING LARGE TEAMS</a:t>
            </a:r>
          </a:p>
          <a:p>
            <a:pPr marL="165100" indent="0">
              <a:buNone/>
            </a:pPr>
            <a:endParaRPr lang="en-US" dirty="0"/>
          </a:p>
          <a:p>
            <a:r>
              <a:rPr lang="en-US" dirty="0"/>
              <a:t>Assessor fatigue &amp; reduced motivation over time</a:t>
            </a:r>
          </a:p>
          <a:p>
            <a:r>
              <a:rPr lang="en-US" dirty="0"/>
              <a:t>Do not underestimate time required for each assessment</a:t>
            </a:r>
          </a:p>
          <a:p>
            <a:r>
              <a:rPr lang="en-US" dirty="0"/>
              <a:t>Set aside at least 10-15 minutes per assessment</a:t>
            </a:r>
          </a:p>
          <a:p>
            <a:r>
              <a:rPr lang="en-US" dirty="0"/>
              <a:t>Recruit other potential assessors from your school to get certified and/or recruit other IHSA Certified Body Fat Assessors to help</a:t>
            </a:r>
          </a:p>
        </p:txBody>
      </p:sp>
    </p:spTree>
    <p:custDataLst>
      <p:tags r:id="rId1"/>
    </p:custDataLst>
    <p:extLst>
      <p:ext uri="{BB962C8B-B14F-4D97-AF65-F5344CB8AC3E}">
        <p14:creationId xmlns:p14="http://schemas.microsoft.com/office/powerpoint/2010/main" val="4176373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76F82-92CB-4227-B548-C9C159B8C8FC}"/>
              </a:ext>
            </a:extLst>
          </p:cNvPr>
          <p:cNvSpPr>
            <a:spLocks noGrp="1"/>
          </p:cNvSpPr>
          <p:nvPr>
            <p:ph type="title"/>
          </p:nvPr>
        </p:nvSpPr>
        <p:spPr/>
        <p:txBody>
          <a:bodyPr/>
          <a:lstStyle/>
          <a:p>
            <a:r>
              <a:rPr lang="en-US" dirty="0"/>
              <a:t>Sources of Error You Can Control</a:t>
            </a:r>
          </a:p>
        </p:txBody>
      </p:sp>
      <p:sp>
        <p:nvSpPr>
          <p:cNvPr id="3" name="Text Placeholder 2">
            <a:extLst>
              <a:ext uri="{FF2B5EF4-FFF2-40B4-BE49-F238E27FC236}">
                <a16:creationId xmlns:a16="http://schemas.microsoft.com/office/drawing/2014/main" id="{467FA413-3670-4D3A-B1FD-AB387DBC84B7}"/>
              </a:ext>
            </a:extLst>
          </p:cNvPr>
          <p:cNvSpPr>
            <a:spLocks noGrp="1"/>
          </p:cNvSpPr>
          <p:nvPr>
            <p:ph type="body" idx="1"/>
          </p:nvPr>
        </p:nvSpPr>
        <p:spPr/>
        <p:txBody>
          <a:bodyPr/>
          <a:lstStyle/>
          <a:p>
            <a:pPr marL="177800" indent="0">
              <a:buNone/>
            </a:pPr>
            <a:r>
              <a:rPr lang="en-US" b="1" dirty="0">
                <a:solidFill>
                  <a:srgbClr val="E96B10"/>
                </a:solidFill>
              </a:rPr>
              <a:t>Equipment Quality</a:t>
            </a:r>
          </a:p>
          <a:p>
            <a:pPr marL="177800" indent="0">
              <a:buNone/>
            </a:pPr>
            <a:r>
              <a:rPr lang="en-US" b="1" dirty="0">
                <a:solidFill>
                  <a:srgbClr val="E96B10"/>
                </a:solidFill>
              </a:rPr>
              <a:t>Calibration &amp; Maintenance</a:t>
            </a:r>
          </a:p>
          <a:p>
            <a:pPr marL="165100" indent="0">
              <a:buNone/>
            </a:pPr>
            <a:endParaRPr lang="en-US" dirty="0"/>
          </a:p>
          <a:p>
            <a:r>
              <a:rPr lang="en-US" dirty="0"/>
              <a:t>Quality Equipment/Instrument</a:t>
            </a:r>
          </a:p>
          <a:p>
            <a:r>
              <a:rPr lang="en-US" dirty="0"/>
              <a:t>Proper maintenance of Equipment/Instrument</a:t>
            </a:r>
          </a:p>
          <a:p>
            <a:r>
              <a:rPr lang="en-US" dirty="0"/>
              <a:t>Calibration of Equipment/Instrument</a:t>
            </a:r>
          </a:p>
          <a:p>
            <a:endParaRPr lang="en-US" dirty="0"/>
          </a:p>
        </p:txBody>
      </p:sp>
    </p:spTree>
    <p:custDataLst>
      <p:tags r:id="rId1"/>
    </p:custDataLst>
    <p:extLst>
      <p:ext uri="{BB962C8B-B14F-4D97-AF65-F5344CB8AC3E}">
        <p14:creationId xmlns:p14="http://schemas.microsoft.com/office/powerpoint/2010/main" val="4161671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Quantifying Uncertainty &amp; Acceptable Error Margin</a:t>
            </a:r>
          </a:p>
        </p:txBody>
      </p:sp>
      <p:sp>
        <p:nvSpPr>
          <p:cNvPr id="8" name="Content Placeholder 7"/>
          <p:cNvSpPr>
            <a:spLocks noGrp="1"/>
          </p:cNvSpPr>
          <p:nvPr>
            <p:ph idx="1"/>
          </p:nvPr>
        </p:nvSpPr>
        <p:spPr/>
        <p:txBody>
          <a:bodyPr/>
          <a:lstStyle/>
          <a:p>
            <a:r>
              <a:rPr lang="en-US" dirty="0"/>
              <a:t>IHSA Certified Body Fat Assessors must demonstrate they can measure skinfolds within an acceptable error margin</a:t>
            </a:r>
          </a:p>
          <a:p>
            <a:r>
              <a:rPr lang="en-US" dirty="0"/>
              <a:t>Provides an objective method to evaluate competency</a:t>
            </a:r>
          </a:p>
          <a:p>
            <a:r>
              <a:rPr lang="en-US" dirty="0"/>
              <a:t>IHSA has chosen a standard error of 1mm as the acceptable error margin in repeated skinfold measures</a:t>
            </a:r>
          </a:p>
          <a:p>
            <a:r>
              <a:rPr lang="en-US" dirty="0"/>
              <a:t>IHSA is considering other options (such as 10% error margin)</a:t>
            </a:r>
          </a:p>
          <a:p>
            <a:endParaRPr lang="en-US" dirty="0"/>
          </a:p>
        </p:txBody>
      </p:sp>
    </p:spTree>
    <p:custDataLst>
      <p:tags r:id="rId1"/>
    </p:custDataLst>
    <p:extLst>
      <p:ext uri="{BB962C8B-B14F-4D97-AF65-F5344CB8AC3E}">
        <p14:creationId xmlns:p14="http://schemas.microsoft.com/office/powerpoint/2010/main" val="37801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Ethics &amp; Professional Responsibility</a:t>
            </a:r>
          </a:p>
        </p:txBody>
      </p:sp>
      <p:sp>
        <p:nvSpPr>
          <p:cNvPr id="8" name="Content Placeholder 7"/>
          <p:cNvSpPr>
            <a:spLocks noGrp="1"/>
          </p:cNvSpPr>
          <p:nvPr>
            <p:ph idx="1"/>
          </p:nvPr>
        </p:nvSpPr>
        <p:spPr/>
        <p:txBody>
          <a:bodyPr/>
          <a:lstStyle/>
          <a:p>
            <a:pPr marL="137160" indent="0">
              <a:buNone/>
            </a:pPr>
            <a:r>
              <a:rPr lang="en-US" dirty="0"/>
              <a:t>Moral principles that govern a person's behavior or “code of conduct” </a:t>
            </a:r>
          </a:p>
          <a:p>
            <a:pPr marL="137160" indent="0">
              <a:buNone/>
            </a:pPr>
            <a:endParaRPr lang="en-US" dirty="0"/>
          </a:p>
          <a:p>
            <a:pPr marL="137160" indent="0">
              <a:buNone/>
            </a:pPr>
            <a:endParaRPr lang="en-US" dirty="0"/>
          </a:p>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971800"/>
            <a:ext cx="5026342" cy="2792412"/>
          </a:xfrm>
          <a:prstGeom prst="rect">
            <a:avLst/>
          </a:prstGeom>
        </p:spPr>
      </p:pic>
    </p:spTree>
    <p:custDataLst>
      <p:tags r:id="rId1"/>
    </p:custDataLst>
    <p:extLst>
      <p:ext uri="{BB962C8B-B14F-4D97-AF65-F5344CB8AC3E}">
        <p14:creationId xmlns:p14="http://schemas.microsoft.com/office/powerpoint/2010/main" val="1630627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Professional Responsibility Statement</a:t>
            </a:r>
          </a:p>
        </p:txBody>
      </p:sp>
      <p:sp>
        <p:nvSpPr>
          <p:cNvPr id="3" name="Content Placeholder 2"/>
          <p:cNvSpPr>
            <a:spLocks noGrp="1"/>
          </p:cNvSpPr>
          <p:nvPr>
            <p:ph type="body" idx="1"/>
          </p:nvPr>
        </p:nvSpPr>
        <p:spPr>
          <a:xfrm>
            <a:off x="1466851" y="1989138"/>
            <a:ext cx="10085070" cy="4338636"/>
          </a:xfrm>
        </p:spPr>
        <p:txBody>
          <a:bodyPr>
            <a:normAutofit fontScale="92500"/>
          </a:bodyPr>
          <a:lstStyle/>
          <a:p>
            <a:r>
              <a:rPr lang="en-US" dirty="0"/>
              <a:t>All IHSA Certified Body Fat Assessors will respect the athletes “right to privacy” and the confidentiality of all the data collected during the assessment. </a:t>
            </a:r>
          </a:p>
          <a:p>
            <a:endParaRPr lang="en-US" dirty="0"/>
          </a:p>
          <a:p>
            <a:r>
              <a:rPr lang="en-US" dirty="0"/>
              <a:t>Assessors are expected to provide the highest professional and ethical conduct relative to performing assessments on the student athletes. </a:t>
            </a:r>
          </a:p>
          <a:p>
            <a:endParaRPr lang="en-US" dirty="0"/>
          </a:p>
          <a:p>
            <a:r>
              <a:rPr lang="en-US" dirty="0"/>
              <a:t>Independent circumstances may require assessors to make professional judgments to further validate the assessment process; therefore, mastering assessment skills and understanding the nature of the Wrestling Weight Certification Program is essential for the success of the program.</a:t>
            </a:r>
          </a:p>
        </p:txBody>
      </p:sp>
    </p:spTree>
    <p:custDataLst>
      <p:tags r:id="rId1"/>
    </p:custDataLst>
    <p:extLst>
      <p:ext uri="{BB962C8B-B14F-4D97-AF65-F5344CB8AC3E}">
        <p14:creationId xmlns:p14="http://schemas.microsoft.com/office/powerpoint/2010/main" val="3747280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Ethics/Professional Responsibility</a:t>
            </a:r>
          </a:p>
        </p:txBody>
      </p:sp>
      <p:sp>
        <p:nvSpPr>
          <p:cNvPr id="3" name="Content Placeholder 2"/>
          <p:cNvSpPr>
            <a:spLocks noGrp="1"/>
          </p:cNvSpPr>
          <p:nvPr>
            <p:ph type="body" idx="1"/>
          </p:nvPr>
        </p:nvSpPr>
        <p:spPr/>
        <p:txBody>
          <a:bodyPr wrap="square" lIns="91440" tIns="45720" rIns="91440" bIns="45720" anchor="t" anchorCtr="0">
            <a:normAutofit/>
          </a:bodyPr>
          <a:lstStyle/>
          <a:p>
            <a:pPr>
              <a:lnSpc>
                <a:spcPct val="102000"/>
              </a:lnSpc>
              <a:buClr>
                <a:schemeClr val="tx1"/>
              </a:buClr>
            </a:pPr>
            <a:r>
              <a:rPr lang="en-US" altLang="ko-KR" dirty="0">
                <a:solidFill>
                  <a:schemeClr val="tx1"/>
                </a:solidFill>
                <a:latin typeface="Calibri" panose="020F0502020204030204" pitchFamily="34" charset="0"/>
              </a:rPr>
              <a:t>Protect the athletes right to privacy </a:t>
            </a:r>
          </a:p>
          <a:p>
            <a:pPr>
              <a:lnSpc>
                <a:spcPct val="102000"/>
              </a:lnSpc>
              <a:buClr>
                <a:schemeClr val="tx1"/>
              </a:buClr>
            </a:pPr>
            <a:r>
              <a:rPr lang="en-US" altLang="ko-KR" dirty="0">
                <a:solidFill>
                  <a:schemeClr val="tx1"/>
                </a:solidFill>
                <a:latin typeface="Calibri" panose="020F0502020204030204" pitchFamily="34" charset="0"/>
              </a:rPr>
              <a:t>Confidentiality of data </a:t>
            </a:r>
          </a:p>
          <a:p>
            <a:pPr>
              <a:lnSpc>
                <a:spcPct val="102000"/>
              </a:lnSpc>
              <a:buClr>
                <a:schemeClr val="tx1"/>
              </a:buClr>
            </a:pPr>
            <a:r>
              <a:rPr lang="en-US" altLang="ko-KR" dirty="0">
                <a:solidFill>
                  <a:schemeClr val="tx1"/>
                </a:solidFill>
                <a:latin typeface="Calibri" panose="020F0502020204030204" pitchFamily="34" charset="0"/>
              </a:rPr>
              <a:t>Personal space </a:t>
            </a:r>
          </a:p>
          <a:p>
            <a:pPr>
              <a:lnSpc>
                <a:spcPct val="102000"/>
              </a:lnSpc>
              <a:buClr>
                <a:schemeClr val="tx1"/>
              </a:buClr>
            </a:pPr>
            <a:r>
              <a:rPr lang="en-US" altLang="ko-KR" dirty="0">
                <a:solidFill>
                  <a:schemeClr val="tx1"/>
                </a:solidFill>
                <a:latin typeface="Calibri" panose="020F0502020204030204" pitchFamily="34" charset="0"/>
              </a:rPr>
              <a:t>Cultural, gender and para-sport issues</a:t>
            </a:r>
          </a:p>
          <a:p>
            <a:pPr>
              <a:lnSpc>
                <a:spcPct val="102000"/>
              </a:lnSpc>
              <a:spcBef>
                <a:spcPts val="600"/>
              </a:spcBef>
              <a:buClr>
                <a:schemeClr val="tx1"/>
              </a:buClr>
            </a:pPr>
            <a:r>
              <a:rPr lang="en-US" altLang="ko-KR" dirty="0">
                <a:solidFill>
                  <a:schemeClr val="tx1"/>
                </a:solidFill>
                <a:latin typeface="Calibri" panose="020F0502020204030204" pitchFamily="34" charset="0"/>
              </a:rPr>
              <a:t>Eliminate unnecessary comments or gestures </a:t>
            </a:r>
          </a:p>
          <a:p>
            <a:pPr>
              <a:lnSpc>
                <a:spcPct val="102000"/>
              </a:lnSpc>
              <a:spcBef>
                <a:spcPts val="600"/>
              </a:spcBef>
              <a:buClr>
                <a:schemeClr val="tx1"/>
              </a:buClr>
            </a:pPr>
            <a:r>
              <a:rPr lang="en-US" altLang="ko-KR" dirty="0">
                <a:solidFill>
                  <a:schemeClr val="tx1"/>
                </a:solidFill>
                <a:latin typeface="Calibri" panose="020F0502020204030204" pitchFamily="34" charset="0"/>
              </a:rPr>
              <a:t>Adherence to personal hygiene practices</a:t>
            </a:r>
            <a:endParaRPr lang="ko-KR" altLang="en-US" dirty="0">
              <a:solidFill>
                <a:schemeClr val="tx1"/>
              </a:solidFill>
              <a:latin typeface="Calibri" panose="020F0502020204030204" pitchFamily="34" charset="0"/>
            </a:endParaRPr>
          </a:p>
          <a:p>
            <a:pPr>
              <a:lnSpc>
                <a:spcPct val="102000"/>
              </a:lnSpc>
              <a:spcBef>
                <a:spcPts val="600"/>
              </a:spcBef>
              <a:buClr>
                <a:schemeClr val="tx1"/>
              </a:buClr>
            </a:pPr>
            <a:r>
              <a:rPr lang="en-US" altLang="ko-KR" dirty="0">
                <a:solidFill>
                  <a:schemeClr val="tx1"/>
                </a:solidFill>
                <a:latin typeface="Calibri" panose="020F0502020204030204" pitchFamily="34" charset="0"/>
              </a:rPr>
              <a:t>Room Temperature should be set at comfortable temp</a:t>
            </a:r>
          </a:p>
          <a:p>
            <a:pPr marL="548640" indent="-411480">
              <a:lnSpc>
                <a:spcPct val="102000"/>
              </a:lnSpc>
              <a:buClr>
                <a:srgbClr val="F9F9F9"/>
              </a:buClr>
              <a:buFont typeface="Wingdings 2"/>
              <a:buChar char="¨"/>
            </a:pPr>
            <a:endParaRPr lang="en-US" altLang="ko-KR" dirty="0">
              <a:solidFill>
                <a:srgbClr val="FFFFFF"/>
              </a:solidFill>
              <a:latin typeface="Book Antiqua" charset="0"/>
            </a:endParaRPr>
          </a:p>
        </p:txBody>
      </p:sp>
    </p:spTree>
    <p:custDataLst>
      <p:tags r:id="rId1"/>
    </p:custDataLst>
    <p:extLst>
      <p:ext uri="{BB962C8B-B14F-4D97-AF65-F5344CB8AC3E}">
        <p14:creationId xmlns:p14="http://schemas.microsoft.com/office/powerpoint/2010/main" val="4248692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One in the Assessment Process</a:t>
            </a:r>
          </a:p>
        </p:txBody>
      </p:sp>
      <p:sp>
        <p:nvSpPr>
          <p:cNvPr id="3" name="Content Placeholder 2"/>
          <p:cNvSpPr>
            <a:spLocks noGrp="1"/>
          </p:cNvSpPr>
          <p:nvPr>
            <p:ph idx="1"/>
          </p:nvPr>
        </p:nvSpPr>
        <p:spPr/>
        <p:txBody>
          <a:bodyPr/>
          <a:lstStyle/>
          <a:p>
            <a:pPr marL="165100" indent="0">
              <a:buNone/>
            </a:pPr>
            <a:r>
              <a:rPr lang="en-US" dirty="0">
                <a:solidFill>
                  <a:srgbClr val="E96B10"/>
                </a:solidFill>
              </a:rPr>
              <a:t>Assessing Hydration Status</a:t>
            </a:r>
          </a:p>
          <a:p>
            <a:pPr lvl="1"/>
            <a:r>
              <a:rPr lang="en-US" dirty="0"/>
              <a:t>Rationale</a:t>
            </a:r>
          </a:p>
          <a:p>
            <a:pPr lvl="1"/>
            <a:r>
              <a:rPr lang="en-US" dirty="0"/>
              <a:t>SG Terms</a:t>
            </a:r>
          </a:p>
          <a:p>
            <a:pPr lvl="1"/>
            <a:r>
              <a:rPr lang="en-US" dirty="0"/>
              <a:t>Equipment &amp; Supplies</a:t>
            </a:r>
          </a:p>
          <a:p>
            <a:pPr lvl="1"/>
            <a:r>
              <a:rPr lang="en-US" dirty="0"/>
              <a:t>Calibration</a:t>
            </a:r>
          </a:p>
          <a:p>
            <a:pPr lvl="1"/>
            <a:r>
              <a:rPr lang="en-US" dirty="0"/>
              <a:t>SG Procedures</a:t>
            </a:r>
          </a:p>
          <a:p>
            <a:pPr lvl="1"/>
            <a:r>
              <a:rPr lang="en-US" dirty="0"/>
              <a:t>Trouble Shooting</a:t>
            </a:r>
          </a:p>
          <a:p>
            <a:endParaRPr lang="en-US" dirty="0"/>
          </a:p>
        </p:txBody>
      </p:sp>
      <p:pic>
        <p:nvPicPr>
          <p:cNvPr id="4" name="Picture 3" descr="water.jpg"/>
          <p:cNvPicPr>
            <a:picLocks noChangeAspect="1"/>
          </p:cNvPicPr>
          <p:nvPr/>
        </p:nvPicPr>
        <p:blipFill>
          <a:blip r:embed="rId4" cstate="print"/>
          <a:stretch>
            <a:fillRect/>
          </a:stretch>
        </p:blipFill>
        <p:spPr>
          <a:xfrm>
            <a:off x="6858000" y="3200400"/>
            <a:ext cx="3810000" cy="1905000"/>
          </a:xfrm>
          <a:prstGeom prst="rect">
            <a:avLst/>
          </a:prstGeom>
          <a:scene3d>
            <a:camera prst="orthographicFront">
              <a:rot lat="300000" lon="21299997" rev="16200000"/>
            </a:camera>
            <a:lightRig rig="threePt" dir="t"/>
          </a:scene3d>
        </p:spPr>
      </p:pic>
    </p:spTree>
    <p:custDataLst>
      <p:tags r:id="rId1"/>
    </p:custDataLst>
    <p:extLst>
      <p:ext uri="{BB962C8B-B14F-4D97-AF65-F5344CB8AC3E}">
        <p14:creationId xmlns:p14="http://schemas.microsoft.com/office/powerpoint/2010/main" val="1978371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anchor="ctr" anchorCtr="0">
            <a:normAutofit/>
          </a:bodyPr>
          <a:lstStyle/>
          <a:p>
            <a:pPr>
              <a:lnSpc>
                <a:spcPct val="102000"/>
              </a:lnSpc>
            </a:pPr>
            <a:r>
              <a:rPr lang="en-US" altLang="ko-KR" sz="3600" dirty="0">
                <a:solidFill>
                  <a:schemeClr val="bg2"/>
                </a:solidFill>
                <a:latin typeface="Lucida Sans" charset="0"/>
              </a:rPr>
              <a:t>Assessing Hydration Status Rationale</a:t>
            </a:r>
            <a:endParaRPr lang="ko-KR" altLang="en-US" sz="3600" dirty="0">
              <a:solidFill>
                <a:schemeClr val="bg2"/>
              </a:solidFill>
              <a:latin typeface="Lucida Sans" charset="0"/>
            </a:endParaRPr>
          </a:p>
        </p:txBody>
      </p:sp>
      <p:sp>
        <p:nvSpPr>
          <p:cNvPr id="3" name="Content Placeholder 2"/>
          <p:cNvSpPr>
            <a:spLocks noGrp="1"/>
          </p:cNvSpPr>
          <p:nvPr>
            <p:ph type="body" idx="1"/>
          </p:nvPr>
        </p:nvSpPr>
        <p:spPr/>
        <p:txBody>
          <a:bodyPr>
            <a:normAutofit/>
          </a:bodyPr>
          <a:lstStyle/>
          <a:p>
            <a:pPr marL="165100" indent="0">
              <a:buNone/>
            </a:pPr>
            <a:r>
              <a:rPr lang="en-US" dirty="0"/>
              <a:t>Hydration is an important component of the Wrestling Weight Control Program for two primary reasons: </a:t>
            </a:r>
          </a:p>
          <a:p>
            <a:pPr marL="165100" indent="0">
              <a:buNone/>
            </a:pPr>
            <a:endParaRPr lang="en-US" dirty="0"/>
          </a:p>
          <a:p>
            <a:pPr marL="1051560" lvl="1" indent="-514350">
              <a:buAutoNum type="arabicPeriod"/>
            </a:pPr>
            <a:r>
              <a:rPr lang="en-US" dirty="0"/>
              <a:t>A well-hydrated state is essential for both health and performance of any student athlete. </a:t>
            </a:r>
          </a:p>
          <a:p>
            <a:pPr marL="1051560" lvl="1" indent="-514350">
              <a:buAutoNum type="arabicPeriod"/>
            </a:pPr>
            <a:r>
              <a:rPr lang="en-US" dirty="0"/>
              <a:t>Hypohydration compromises the accuracy of the body composition assessment.</a:t>
            </a:r>
          </a:p>
          <a:p>
            <a:pPr marL="651510" indent="-514350">
              <a:buAutoNum type="arabicPeriod"/>
            </a:pPr>
            <a:endParaRPr lang="en-US" sz="1050" b="1" dirty="0"/>
          </a:p>
          <a:p>
            <a:pPr algn="ctr">
              <a:buNone/>
            </a:pPr>
            <a:endParaRPr lang="en-US" dirty="0"/>
          </a:p>
        </p:txBody>
      </p:sp>
    </p:spTree>
    <p:custDataLst>
      <p:tags r:id="rId1"/>
    </p:custDataLst>
    <p:extLst>
      <p:ext uri="{BB962C8B-B14F-4D97-AF65-F5344CB8AC3E}">
        <p14:creationId xmlns:p14="http://schemas.microsoft.com/office/powerpoint/2010/main" val="1146069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Hydration Status Terms</a:t>
            </a:r>
          </a:p>
        </p:txBody>
      </p:sp>
      <p:sp>
        <p:nvSpPr>
          <p:cNvPr id="3" name="Content Placeholder 2"/>
          <p:cNvSpPr>
            <a:spLocks noGrp="1"/>
          </p:cNvSpPr>
          <p:nvPr>
            <p:ph idx="1"/>
          </p:nvPr>
        </p:nvSpPr>
        <p:spPr/>
        <p:txBody>
          <a:bodyPr>
            <a:normAutofit/>
          </a:bodyPr>
          <a:lstStyle/>
          <a:p>
            <a:r>
              <a:rPr lang="en-US" u="sng" dirty="0" err="1">
                <a:solidFill>
                  <a:srgbClr val="E96B10"/>
                </a:solidFill>
              </a:rPr>
              <a:t>Euhydration</a:t>
            </a:r>
            <a:r>
              <a:rPr lang="en-US" dirty="0">
                <a:solidFill>
                  <a:srgbClr val="E96B10"/>
                </a:solidFill>
              </a:rPr>
              <a:t> </a:t>
            </a:r>
            <a:r>
              <a:rPr lang="en-US" dirty="0">
                <a:solidFill>
                  <a:schemeClr val="tx1"/>
                </a:solidFill>
              </a:rPr>
              <a:t>refers to normal state/range of body water content</a:t>
            </a:r>
            <a:endParaRPr lang="en-US" u="sng" dirty="0">
              <a:solidFill>
                <a:srgbClr val="E96B10"/>
              </a:solidFill>
            </a:endParaRPr>
          </a:p>
          <a:p>
            <a:r>
              <a:rPr lang="en-US" u="sng" dirty="0">
                <a:solidFill>
                  <a:srgbClr val="E96B10"/>
                </a:solidFill>
              </a:rPr>
              <a:t>Hypohydration </a:t>
            </a:r>
            <a:r>
              <a:rPr lang="en-US" dirty="0"/>
              <a:t>refers to the STATE that occurs when your body fluid levels are inadequate for normal functioning.</a:t>
            </a:r>
          </a:p>
          <a:p>
            <a:endParaRPr lang="en-US" dirty="0"/>
          </a:p>
          <a:p>
            <a:r>
              <a:rPr lang="en-US" u="sng" dirty="0">
                <a:solidFill>
                  <a:srgbClr val="E96B10"/>
                </a:solidFill>
              </a:rPr>
              <a:t>Dehydration</a:t>
            </a:r>
            <a:r>
              <a:rPr lang="en-US" dirty="0"/>
              <a:t> refers to the PROCESS of losing body water.</a:t>
            </a:r>
          </a:p>
          <a:p>
            <a:endParaRPr lang="en-US" dirty="0"/>
          </a:p>
          <a:p>
            <a:r>
              <a:rPr lang="en-US" dirty="0"/>
              <a:t>Athletes need to take a proactive effort to ensure adequate replenishment occurs.</a:t>
            </a:r>
          </a:p>
        </p:txBody>
      </p:sp>
    </p:spTree>
    <p:custDataLst>
      <p:tags r:id="rId1"/>
    </p:custDataLst>
    <p:extLst>
      <p:ext uri="{BB962C8B-B14F-4D97-AF65-F5344CB8AC3E}">
        <p14:creationId xmlns:p14="http://schemas.microsoft.com/office/powerpoint/2010/main" val="416686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pic>
        <p:nvPicPr>
          <p:cNvPr id="4" name="Content Placeholder 3" descr="wrestling-hero.jpg"/>
          <p:cNvPicPr>
            <a:picLocks noGrp="1" noChangeAspect="1"/>
          </p:cNvPicPr>
          <p:nvPr>
            <p:ph idx="1"/>
          </p:nvPr>
        </p:nvPicPr>
        <p:blipFill>
          <a:blip r:embed="rId4" cstate="print"/>
          <a:stretch>
            <a:fillRect/>
          </a:stretch>
        </p:blipFill>
        <p:spPr>
          <a:xfrm>
            <a:off x="1981200" y="1641072"/>
            <a:ext cx="8229600" cy="4626780"/>
          </a:xfrm>
        </p:spPr>
      </p:pic>
    </p:spTree>
    <p:custDataLst>
      <p:tags r:id="rId1"/>
    </p:custDataLst>
    <p:extLst>
      <p:ext uri="{BB962C8B-B14F-4D97-AF65-F5344CB8AC3E}">
        <p14:creationId xmlns:p14="http://schemas.microsoft.com/office/powerpoint/2010/main" val="2971004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is Hydration Status Assessed</a:t>
            </a:r>
          </a:p>
        </p:txBody>
      </p:sp>
      <p:sp>
        <p:nvSpPr>
          <p:cNvPr id="4" name="Text Placeholder 3"/>
          <p:cNvSpPr>
            <a:spLocks noGrp="1"/>
          </p:cNvSpPr>
          <p:nvPr>
            <p:ph type="body" idx="1"/>
          </p:nvPr>
        </p:nvSpPr>
        <p:spPr/>
        <p:txBody>
          <a:bodyPr>
            <a:normAutofit/>
          </a:bodyPr>
          <a:lstStyle/>
          <a:p>
            <a:pPr marL="177800" indent="0">
              <a:buNone/>
            </a:pPr>
            <a:r>
              <a:rPr lang="en-US" b="1" dirty="0">
                <a:solidFill>
                  <a:srgbClr val="E96B10"/>
                </a:solidFill>
              </a:rPr>
              <a:t>Laboratory Methods</a:t>
            </a:r>
          </a:p>
          <a:p>
            <a:endParaRPr lang="en-US" u="sng" dirty="0"/>
          </a:p>
          <a:p>
            <a:r>
              <a:rPr lang="en-US" dirty="0"/>
              <a:t>Isotope dilution</a:t>
            </a:r>
          </a:p>
          <a:p>
            <a:r>
              <a:rPr lang="en-US" dirty="0"/>
              <a:t>Neutron </a:t>
            </a:r>
            <a:r>
              <a:rPr lang="en-US" dirty="0" err="1"/>
              <a:t>activiation</a:t>
            </a:r>
            <a:r>
              <a:rPr lang="en-US" dirty="0"/>
              <a:t> analysis</a:t>
            </a:r>
          </a:p>
          <a:p>
            <a:r>
              <a:rPr lang="en-US" dirty="0"/>
              <a:t>Plasma Osmolarity</a:t>
            </a:r>
          </a:p>
          <a:p>
            <a:r>
              <a:rPr lang="en-US" dirty="0" err="1"/>
              <a:t>Bioelectical</a:t>
            </a:r>
            <a:r>
              <a:rPr lang="en-US" dirty="0"/>
              <a:t> </a:t>
            </a:r>
            <a:r>
              <a:rPr lang="en-US" dirty="0" err="1"/>
              <a:t>impediance</a:t>
            </a:r>
            <a:r>
              <a:rPr lang="en-US" dirty="0"/>
              <a:t> spectrometry (BIS)</a:t>
            </a:r>
          </a:p>
          <a:p>
            <a:r>
              <a:rPr lang="en-US" b="1" dirty="0">
                <a:solidFill>
                  <a:srgbClr val="FF0000"/>
                </a:solidFill>
              </a:rPr>
              <a:t>URINE SPECIFIC GRAVITY</a:t>
            </a:r>
          </a:p>
          <a:p>
            <a:endParaRPr lang="en-US" u="sng" dirty="0"/>
          </a:p>
        </p:txBody>
      </p:sp>
      <p:sp>
        <p:nvSpPr>
          <p:cNvPr id="6" name="Text Placeholder 5"/>
          <p:cNvSpPr>
            <a:spLocks noGrp="1"/>
          </p:cNvSpPr>
          <p:nvPr>
            <p:ph type="body" idx="2"/>
          </p:nvPr>
        </p:nvSpPr>
        <p:spPr/>
        <p:txBody>
          <a:bodyPr/>
          <a:lstStyle/>
          <a:p>
            <a:pPr marL="177800" indent="0">
              <a:buNone/>
            </a:pPr>
            <a:r>
              <a:rPr lang="en-US" b="1" dirty="0">
                <a:solidFill>
                  <a:srgbClr val="E96B10"/>
                </a:solidFill>
              </a:rPr>
              <a:t>Field Methods</a:t>
            </a:r>
          </a:p>
          <a:p>
            <a:pPr marL="177800" indent="0">
              <a:buNone/>
            </a:pPr>
            <a:endParaRPr lang="en-US" b="1" dirty="0">
              <a:solidFill>
                <a:srgbClr val="E96B10"/>
              </a:solidFill>
            </a:endParaRPr>
          </a:p>
          <a:p>
            <a:r>
              <a:rPr lang="en-US" dirty="0"/>
              <a:t>Urine color</a:t>
            </a:r>
          </a:p>
          <a:p>
            <a:r>
              <a:rPr lang="en-US" dirty="0"/>
              <a:t>Body weight changes</a:t>
            </a:r>
          </a:p>
          <a:p>
            <a:r>
              <a:rPr lang="en-US" dirty="0"/>
              <a:t>Urine frequency</a:t>
            </a:r>
          </a:p>
          <a:p>
            <a:r>
              <a:rPr lang="en-US" dirty="0"/>
              <a:t>Rating of thirst</a:t>
            </a:r>
          </a:p>
          <a:p>
            <a:pPr marL="177800" indent="0">
              <a:buNone/>
            </a:pPr>
            <a:endParaRPr lang="en-US" b="1" dirty="0">
              <a:solidFill>
                <a:srgbClr val="E96B10"/>
              </a:solidFill>
            </a:endParaRPr>
          </a:p>
        </p:txBody>
      </p:sp>
    </p:spTree>
    <p:custDataLst>
      <p:tags r:id="rId1"/>
    </p:custDataLst>
    <p:extLst>
      <p:ext uri="{BB962C8B-B14F-4D97-AF65-F5344CB8AC3E}">
        <p14:creationId xmlns:p14="http://schemas.microsoft.com/office/powerpoint/2010/main" val="3246967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Urine Specific Gravity</a:t>
            </a:r>
          </a:p>
        </p:txBody>
      </p:sp>
      <p:sp>
        <p:nvSpPr>
          <p:cNvPr id="3" name="Content Placeholder 2"/>
          <p:cNvSpPr>
            <a:spLocks noGrp="1"/>
          </p:cNvSpPr>
          <p:nvPr>
            <p:ph idx="1"/>
          </p:nvPr>
        </p:nvSpPr>
        <p:spPr/>
        <p:txBody>
          <a:bodyPr>
            <a:normAutofit/>
          </a:bodyPr>
          <a:lstStyle/>
          <a:p>
            <a:pPr>
              <a:buNone/>
            </a:pPr>
            <a:r>
              <a:rPr lang="en-US" b="1" dirty="0">
                <a:solidFill>
                  <a:srgbClr val="E96B10"/>
                </a:solidFill>
              </a:rPr>
              <a:t>What is Urine Specific Gravity?</a:t>
            </a:r>
          </a:p>
          <a:p>
            <a:pPr algn="ctr">
              <a:buNone/>
            </a:pPr>
            <a:endParaRPr lang="en-US" dirty="0"/>
          </a:p>
          <a:p>
            <a:pPr lvl="1"/>
            <a:r>
              <a:rPr lang="en-US" dirty="0"/>
              <a:t>Urinary specific gravity (SG) is a measure of the concentration of solutes in the urine. SG refers to the density (mass per volume) of a sample in comparison with distilled water.</a:t>
            </a:r>
          </a:p>
        </p:txBody>
      </p:sp>
    </p:spTree>
    <p:custDataLst>
      <p:tags r:id="rId1"/>
    </p:custDataLst>
    <p:extLst>
      <p:ext uri="{BB962C8B-B14F-4D97-AF65-F5344CB8AC3E}">
        <p14:creationId xmlns:p14="http://schemas.microsoft.com/office/powerpoint/2010/main" val="3592524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Urine Specific Gravity: Measurement Ranges</a:t>
            </a:r>
          </a:p>
        </p:txBody>
      </p:sp>
      <p:sp>
        <p:nvSpPr>
          <p:cNvPr id="3" name="Content Placeholder 2"/>
          <p:cNvSpPr>
            <a:spLocks noGrp="1"/>
          </p:cNvSpPr>
          <p:nvPr>
            <p:ph idx="1"/>
          </p:nvPr>
        </p:nvSpPr>
        <p:spPr/>
        <p:txBody>
          <a:bodyPr>
            <a:normAutofit/>
          </a:bodyPr>
          <a:lstStyle/>
          <a:p>
            <a:r>
              <a:rPr lang="en-US" dirty="0"/>
              <a:t> SG of water is 1.000g/ml.</a:t>
            </a:r>
          </a:p>
          <a:p>
            <a:pPr marL="137160" indent="0">
              <a:buNone/>
            </a:pPr>
            <a:endParaRPr lang="en-US" dirty="0"/>
          </a:p>
          <a:p>
            <a:r>
              <a:rPr lang="en-US" dirty="0"/>
              <a:t>SG is always greater than 1.000g/ml. The more concentrated the </a:t>
            </a:r>
            <a:r>
              <a:rPr lang="en-US" b="1" dirty="0">
                <a:solidFill>
                  <a:srgbClr val="E96B10"/>
                </a:solidFill>
              </a:rPr>
              <a:t>urine</a:t>
            </a:r>
            <a:r>
              <a:rPr lang="en-US" dirty="0"/>
              <a:t>, the higher the </a:t>
            </a:r>
            <a:r>
              <a:rPr lang="en-US" b="1" dirty="0">
                <a:solidFill>
                  <a:srgbClr val="E96B10"/>
                </a:solidFill>
              </a:rPr>
              <a:t>urine specific gravity</a:t>
            </a:r>
            <a:r>
              <a:rPr lang="en-US" dirty="0"/>
              <a:t>.</a:t>
            </a:r>
          </a:p>
          <a:p>
            <a:pPr marL="137160" indent="0">
              <a:buNone/>
            </a:pPr>
            <a:endParaRPr lang="en-US" dirty="0"/>
          </a:p>
          <a:p>
            <a:r>
              <a:rPr lang="en-US" dirty="0"/>
              <a:t>The reference range of SG in humans is 1.002-1.030g/ml (although it can go higher) </a:t>
            </a:r>
          </a:p>
          <a:p>
            <a:endParaRPr lang="en-US" dirty="0"/>
          </a:p>
        </p:txBody>
      </p:sp>
    </p:spTree>
    <p:custDataLst>
      <p:tags r:id="rId1"/>
    </p:custDataLst>
    <p:extLst>
      <p:ext uri="{BB962C8B-B14F-4D97-AF65-F5344CB8AC3E}">
        <p14:creationId xmlns:p14="http://schemas.microsoft.com/office/powerpoint/2010/main" val="222264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Urine Specific Gravity: Regulation</a:t>
            </a:r>
          </a:p>
        </p:txBody>
      </p:sp>
      <p:sp>
        <p:nvSpPr>
          <p:cNvPr id="3" name="Content Placeholder 2"/>
          <p:cNvSpPr>
            <a:spLocks noGrp="1"/>
          </p:cNvSpPr>
          <p:nvPr>
            <p:ph idx="1"/>
          </p:nvPr>
        </p:nvSpPr>
        <p:spPr/>
        <p:txBody>
          <a:bodyPr>
            <a:normAutofit/>
          </a:bodyPr>
          <a:lstStyle/>
          <a:p>
            <a:r>
              <a:rPr lang="en-US" b="1" dirty="0">
                <a:solidFill>
                  <a:srgbClr val="FFC000"/>
                </a:solidFill>
              </a:rPr>
              <a:t> </a:t>
            </a:r>
            <a:r>
              <a:rPr lang="en-US" dirty="0"/>
              <a:t>SG is simply a pass/fail assessment based on the specific gravity level equal to or less than 1.020g/ml.</a:t>
            </a:r>
          </a:p>
          <a:p>
            <a:endParaRPr lang="en-US" dirty="0"/>
          </a:p>
          <a:p>
            <a:r>
              <a:rPr lang="en-US" dirty="0"/>
              <a:t>If an athlete fails the SG test, the assessment process is ended and the athlete will not be eligible for reassessment for 24 hours.</a:t>
            </a:r>
          </a:p>
          <a:p>
            <a:endParaRPr lang="en-US" dirty="0"/>
          </a:p>
          <a:p>
            <a:r>
              <a:rPr lang="en-US" dirty="0"/>
              <a:t>Hydration testing MUST be done immediately prior to and at the same site where the body composition testing occurs.</a:t>
            </a:r>
          </a:p>
          <a:p>
            <a:endParaRPr lang="en-US" dirty="0"/>
          </a:p>
          <a:p>
            <a:endParaRPr lang="en-US" dirty="0"/>
          </a:p>
        </p:txBody>
      </p:sp>
    </p:spTree>
    <p:custDataLst>
      <p:tags r:id="rId1"/>
    </p:custDataLst>
    <p:extLst>
      <p:ext uri="{BB962C8B-B14F-4D97-AF65-F5344CB8AC3E}">
        <p14:creationId xmlns:p14="http://schemas.microsoft.com/office/powerpoint/2010/main" val="1904251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Refractometer is Used to Assess Urine Specific Gravity</a:t>
            </a:r>
          </a:p>
        </p:txBody>
      </p:sp>
      <p:sp>
        <p:nvSpPr>
          <p:cNvPr id="6" name="Text Placeholder 5"/>
          <p:cNvSpPr>
            <a:spLocks noGrp="1"/>
          </p:cNvSpPr>
          <p:nvPr>
            <p:ph type="body" idx="1"/>
          </p:nvPr>
        </p:nvSpPr>
        <p:spPr/>
        <p:txBody>
          <a:bodyPr/>
          <a:lstStyle/>
          <a:p>
            <a:pPr marL="177800" indent="0" algn="ctr">
              <a:buNone/>
            </a:pPr>
            <a:r>
              <a:rPr lang="en-US" b="1" dirty="0">
                <a:solidFill>
                  <a:srgbClr val="E96B10"/>
                </a:solidFill>
              </a:rPr>
              <a:t>Optical/Analog</a:t>
            </a:r>
          </a:p>
        </p:txBody>
      </p:sp>
      <p:sp>
        <p:nvSpPr>
          <p:cNvPr id="8" name="Text Placeholder 7"/>
          <p:cNvSpPr>
            <a:spLocks noGrp="1"/>
          </p:cNvSpPr>
          <p:nvPr>
            <p:ph type="body" idx="2"/>
          </p:nvPr>
        </p:nvSpPr>
        <p:spPr/>
        <p:txBody>
          <a:bodyPr/>
          <a:lstStyle/>
          <a:p>
            <a:pPr marL="177800" indent="0" algn="ctr">
              <a:buNone/>
            </a:pPr>
            <a:r>
              <a:rPr lang="en-US" b="1" dirty="0">
                <a:solidFill>
                  <a:srgbClr val="E96B10"/>
                </a:solidFill>
              </a:rPr>
              <a:t>Digital</a:t>
            </a:r>
          </a:p>
        </p:txBody>
      </p:sp>
      <p:pic>
        <p:nvPicPr>
          <p:cNvPr id="10" name="Content Placeholder 7" descr="0294170.jpg"/>
          <p:cNvPicPr>
            <a:picLocks noGrp="1" noChangeAspect="1"/>
          </p:cNvPicPr>
          <p:nvPr>
            <p:ph sz="quarter" idx="4294967295"/>
          </p:nvPr>
        </p:nvPicPr>
        <p:blipFill>
          <a:blip r:embed="rId4" cstate="print"/>
          <a:stretch>
            <a:fillRect/>
          </a:stretch>
        </p:blipFill>
        <p:spPr>
          <a:xfrm>
            <a:off x="6481620" y="2592388"/>
            <a:ext cx="2209800" cy="3740150"/>
          </a:xfrm>
          <a:prstGeom prst="rect">
            <a:avLst/>
          </a:prstGeom>
        </p:spPr>
      </p:pic>
      <p:pic>
        <p:nvPicPr>
          <p:cNvPr id="11" name="Content Placeholder 10" descr="refractometer.jpg"/>
          <p:cNvPicPr>
            <a:picLocks noGrp="1" noChangeAspect="1"/>
          </p:cNvPicPr>
          <p:nvPr>
            <p:ph sz="quarter" idx="4294967295"/>
          </p:nvPr>
        </p:nvPicPr>
        <p:blipFill>
          <a:blip r:embed="rId5" cstate="print"/>
          <a:stretch>
            <a:fillRect/>
          </a:stretch>
        </p:blipFill>
        <p:spPr>
          <a:xfrm>
            <a:off x="1427481" y="2504440"/>
            <a:ext cx="3733800" cy="3733800"/>
          </a:xfrm>
          <a:prstGeom prst="rect">
            <a:avLst/>
          </a:prstGeom>
        </p:spPr>
      </p:pic>
      <p:pic>
        <p:nvPicPr>
          <p:cNvPr id="2" name="Picture 1">
            <a:extLst>
              <a:ext uri="{FF2B5EF4-FFF2-40B4-BE49-F238E27FC236}">
                <a16:creationId xmlns:a16="http://schemas.microsoft.com/office/drawing/2014/main" id="{B1F3EEC5-C231-5090-DB0C-4B3A0CB75004}"/>
              </a:ext>
            </a:extLst>
          </p:cNvPr>
          <p:cNvPicPr>
            <a:picLocks noChangeAspect="1"/>
          </p:cNvPicPr>
          <p:nvPr/>
        </p:nvPicPr>
        <p:blipFill>
          <a:blip r:embed="rId6"/>
          <a:stretch>
            <a:fillRect/>
          </a:stretch>
        </p:blipFill>
        <p:spPr>
          <a:xfrm>
            <a:off x="9122384" y="2932559"/>
            <a:ext cx="2549985" cy="3399979"/>
          </a:xfrm>
          <a:prstGeom prst="rect">
            <a:avLst/>
          </a:prstGeom>
        </p:spPr>
      </p:pic>
    </p:spTree>
    <p:custDataLst>
      <p:tags r:id="rId1"/>
    </p:custDataLst>
    <p:extLst>
      <p:ext uri="{BB962C8B-B14F-4D97-AF65-F5344CB8AC3E}">
        <p14:creationId xmlns:p14="http://schemas.microsoft.com/office/powerpoint/2010/main" val="2004769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USG Supplies List</a:t>
            </a:r>
          </a:p>
        </p:txBody>
      </p:sp>
      <p:sp>
        <p:nvSpPr>
          <p:cNvPr id="8" name="Content Placeholder 7"/>
          <p:cNvSpPr>
            <a:spLocks noGrp="1"/>
          </p:cNvSpPr>
          <p:nvPr>
            <p:ph sz="half" idx="1"/>
          </p:nvPr>
        </p:nvSpPr>
        <p:spPr/>
        <p:txBody>
          <a:bodyPr>
            <a:normAutofit/>
          </a:bodyPr>
          <a:lstStyle/>
          <a:p>
            <a:r>
              <a:rPr lang="en-US" dirty="0"/>
              <a:t>Urine Collection Cups</a:t>
            </a:r>
          </a:p>
          <a:p>
            <a:r>
              <a:rPr lang="en-US" dirty="0"/>
              <a:t>Latex-Free Gloves</a:t>
            </a:r>
          </a:p>
          <a:p>
            <a:r>
              <a:rPr lang="en-US" dirty="0"/>
              <a:t>Pipettes/Straws</a:t>
            </a:r>
          </a:p>
          <a:p>
            <a:r>
              <a:rPr lang="en-US" dirty="0"/>
              <a:t>Bio-hazard Waste Bags &amp; Waste Basket</a:t>
            </a:r>
          </a:p>
          <a:p>
            <a:r>
              <a:rPr lang="en-US" dirty="0"/>
              <a:t>Copies of “Clean Catch” procedures for males &amp; females</a:t>
            </a:r>
          </a:p>
          <a:p>
            <a:r>
              <a:rPr lang="en-US" dirty="0"/>
              <a:t>Hand Sanitizer</a:t>
            </a:r>
          </a:p>
          <a:p>
            <a:r>
              <a:rPr lang="en-US" dirty="0"/>
              <a:t>Towelettes </a:t>
            </a:r>
          </a:p>
          <a:p>
            <a:endParaRPr lang="en-US" dirty="0"/>
          </a:p>
          <a:p>
            <a:endParaRPr lang="en-US" dirty="0"/>
          </a:p>
          <a:p>
            <a:endParaRPr lang="en-US" dirty="0"/>
          </a:p>
          <a:p>
            <a:endParaRPr lang="en-US" dirty="0"/>
          </a:p>
        </p:txBody>
      </p:sp>
      <p:sp>
        <p:nvSpPr>
          <p:cNvPr id="9" name="Content Placeholder 8"/>
          <p:cNvSpPr>
            <a:spLocks noGrp="1"/>
          </p:cNvSpPr>
          <p:nvPr>
            <p:ph sz="half" idx="2"/>
          </p:nvPr>
        </p:nvSpPr>
        <p:spPr/>
        <p:txBody>
          <a:bodyPr>
            <a:normAutofit/>
          </a:bodyPr>
          <a:lstStyle/>
          <a:p>
            <a:r>
              <a:rPr lang="en-US" dirty="0"/>
              <a:t>Mild soap and water solution, Isopropyl Alcohol to clean</a:t>
            </a:r>
          </a:p>
          <a:p>
            <a:r>
              <a:rPr lang="en-US" dirty="0"/>
              <a:t>Distilled Water</a:t>
            </a:r>
          </a:p>
          <a:p>
            <a:r>
              <a:rPr lang="en-US" dirty="0"/>
              <a:t>Soft Lint &amp; Residue-free cloth (</a:t>
            </a:r>
            <a:r>
              <a:rPr lang="en-US" dirty="0" err="1"/>
              <a:t>Kimwipes</a:t>
            </a:r>
            <a:r>
              <a:rPr lang="en-US" dirty="0"/>
              <a:t>)</a:t>
            </a:r>
          </a:p>
          <a:p>
            <a:r>
              <a:rPr lang="en-US" dirty="0"/>
              <a:t>Markers/pens</a:t>
            </a:r>
          </a:p>
          <a:p>
            <a:r>
              <a:rPr lang="en-US" dirty="0"/>
              <a:t>Clipboard</a:t>
            </a:r>
          </a:p>
          <a:p>
            <a:r>
              <a:rPr lang="en-US" dirty="0"/>
              <a:t>Tape</a:t>
            </a:r>
          </a:p>
          <a:p>
            <a:r>
              <a:rPr lang="en-US" dirty="0"/>
              <a:t>Color dye</a:t>
            </a:r>
          </a:p>
        </p:txBody>
      </p:sp>
    </p:spTree>
    <p:custDataLst>
      <p:tags r:id="rId1"/>
    </p:custDataLst>
    <p:extLst>
      <p:ext uri="{BB962C8B-B14F-4D97-AF65-F5344CB8AC3E}">
        <p14:creationId xmlns:p14="http://schemas.microsoft.com/office/powerpoint/2010/main" val="998208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Refractometer</a:t>
            </a:r>
            <a:r>
              <a:rPr lang="en-US" dirty="0"/>
              <a:t> Calibration</a:t>
            </a:r>
          </a:p>
        </p:txBody>
      </p:sp>
      <p:sp>
        <p:nvSpPr>
          <p:cNvPr id="6" name="Content Placeholder 5"/>
          <p:cNvSpPr>
            <a:spLocks noGrp="1"/>
          </p:cNvSpPr>
          <p:nvPr>
            <p:ph idx="1"/>
          </p:nvPr>
        </p:nvSpPr>
        <p:spPr/>
        <p:txBody>
          <a:bodyPr/>
          <a:lstStyle/>
          <a:p>
            <a:r>
              <a:rPr lang="en-US" dirty="0"/>
              <a:t>Refer to your </a:t>
            </a:r>
            <a:r>
              <a:rPr lang="en-US" dirty="0" err="1"/>
              <a:t>refractometer</a:t>
            </a:r>
            <a:r>
              <a:rPr lang="en-US" dirty="0"/>
              <a:t> operation manual for your model's specific calibration instructions.  If you do not have the manual, here are basic calibration instructions.  (Note that while distilled water works for most models, a few models require calibration fluid.  The procedure is the same whether you use distilled water or calibration fluid.)</a:t>
            </a:r>
          </a:p>
          <a:p>
            <a:pPr>
              <a:buNone/>
            </a:pPr>
            <a:endParaRPr lang="en-US" dirty="0"/>
          </a:p>
        </p:txBody>
      </p:sp>
    </p:spTree>
    <p:custDataLst>
      <p:tags r:id="rId1"/>
    </p:custDataLst>
    <p:extLst>
      <p:ext uri="{BB962C8B-B14F-4D97-AF65-F5344CB8AC3E}">
        <p14:creationId xmlns:p14="http://schemas.microsoft.com/office/powerpoint/2010/main" val="260881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OPTICAL </a:t>
            </a:r>
            <a:r>
              <a:rPr lang="en-US" dirty="0" err="1"/>
              <a:t>Refractometer</a:t>
            </a:r>
            <a:r>
              <a:rPr lang="en-US" dirty="0"/>
              <a:t> Calibration</a:t>
            </a:r>
          </a:p>
        </p:txBody>
      </p:sp>
      <p:pic>
        <p:nvPicPr>
          <p:cNvPr id="4" name="Content Placeholder 6" descr="41BFodgiTmL__SX385_.jpg"/>
          <p:cNvPicPr>
            <a:picLocks noGrp="1" noChangeAspect="1"/>
          </p:cNvPicPr>
          <p:nvPr>
            <p:ph idx="1"/>
          </p:nvPr>
        </p:nvPicPr>
        <p:blipFill>
          <a:blip r:embed="rId4" cstate="print"/>
          <a:stretch>
            <a:fillRect/>
          </a:stretch>
        </p:blipFill>
        <p:spPr>
          <a:xfrm>
            <a:off x="3429001" y="1903990"/>
            <a:ext cx="5638799" cy="4335284"/>
          </a:xfrm>
          <a:prstGeom prst="rect">
            <a:avLst/>
          </a:prstGeom>
        </p:spPr>
      </p:pic>
    </p:spTree>
    <p:custDataLst>
      <p:tags r:id="rId1"/>
    </p:custDataLst>
    <p:extLst>
      <p:ext uri="{BB962C8B-B14F-4D97-AF65-F5344CB8AC3E}">
        <p14:creationId xmlns:p14="http://schemas.microsoft.com/office/powerpoint/2010/main" val="3400375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OPTICAL </a:t>
            </a:r>
            <a:r>
              <a:rPr lang="en-US" dirty="0" err="1"/>
              <a:t>Refractometer</a:t>
            </a:r>
            <a:r>
              <a:rPr lang="en-US" dirty="0"/>
              <a:t> Calibration</a:t>
            </a:r>
          </a:p>
        </p:txBody>
      </p:sp>
      <p:sp>
        <p:nvSpPr>
          <p:cNvPr id="3" name="Content Placeholder 2"/>
          <p:cNvSpPr>
            <a:spLocks noGrp="1"/>
          </p:cNvSpPr>
          <p:nvPr>
            <p:ph idx="1"/>
          </p:nvPr>
        </p:nvSpPr>
        <p:spPr/>
        <p:txBody>
          <a:bodyPr/>
          <a:lstStyle/>
          <a:p>
            <a:r>
              <a:rPr lang="en-US" dirty="0"/>
              <a:t>Check for damages (scratches, separations, detached prism)</a:t>
            </a:r>
          </a:p>
          <a:p>
            <a:endParaRPr lang="en-US" dirty="0"/>
          </a:p>
        </p:txBody>
      </p:sp>
      <p:pic>
        <p:nvPicPr>
          <p:cNvPr id="4" name="Picture 2"/>
          <p:cNvPicPr>
            <a:picLocks noChangeAspect="1" noChangeArrowheads="1"/>
          </p:cNvPicPr>
          <p:nvPr/>
        </p:nvPicPr>
        <p:blipFill>
          <a:blip r:embed="rId4" cstate="print"/>
          <a:srcRect/>
          <a:stretch>
            <a:fillRect/>
          </a:stretch>
        </p:blipFill>
        <p:spPr bwMode="auto">
          <a:xfrm>
            <a:off x="2895600" y="2667001"/>
            <a:ext cx="6400800" cy="380787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64238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OPTICAL Refractometer Calibration</a:t>
            </a:r>
          </a:p>
        </p:txBody>
      </p:sp>
      <p:sp>
        <p:nvSpPr>
          <p:cNvPr id="3" name="Content Placeholder 2"/>
          <p:cNvSpPr>
            <a:spLocks noGrp="1"/>
          </p:cNvSpPr>
          <p:nvPr>
            <p:ph sz="half" idx="1"/>
          </p:nvPr>
        </p:nvSpPr>
        <p:spPr/>
        <p:txBody>
          <a:bodyPr>
            <a:normAutofit fontScale="25000" lnSpcReduction="20000"/>
          </a:bodyPr>
          <a:lstStyle/>
          <a:p>
            <a:endParaRPr lang="en-US" sz="3600" dirty="0"/>
          </a:p>
          <a:p>
            <a:r>
              <a:rPr lang="en-US" sz="8000" dirty="0"/>
              <a:t>Open the daylight plate and place 2-3 drops of distilled water on the main prism.  Close the daylight plate so the water spreads across the entire surface of the prism without air bubbles or dry spots.  </a:t>
            </a:r>
            <a:br>
              <a:rPr lang="en-US" sz="8000" dirty="0">
                <a:solidFill>
                  <a:srgbClr val="FF00FF"/>
                </a:solidFill>
              </a:rPr>
            </a:br>
            <a:r>
              <a:rPr lang="en-US" sz="8000" dirty="0"/>
              <a:t> </a:t>
            </a:r>
          </a:p>
          <a:p>
            <a:r>
              <a:rPr lang="en-US" sz="8000" dirty="0"/>
              <a:t>Hold the daylight plate in the direction of a light source and look into the eyepiece.  You will see a circular field with graduations down the center (you may have to focus the eyepiece by turning it to see the graduations clearly).  The upper portion of the field should be blue, while the lower portion should be white. Read the specific gravity level off the scale - the point where the contrast line (difference between light and dark areas) crosses the scale. </a:t>
            </a:r>
            <a:br>
              <a:rPr lang="en-US" sz="6400" dirty="0">
                <a:solidFill>
                  <a:srgbClr val="FF00FF"/>
                </a:solidFill>
              </a:rPr>
            </a:br>
            <a:r>
              <a:rPr lang="en-US" sz="6400" dirty="0"/>
              <a:t> </a:t>
            </a:r>
          </a:p>
          <a:p>
            <a:pPr marL="137160" indent="0">
              <a:buNone/>
            </a:pPr>
            <a:endParaRPr lang="en-US" dirty="0"/>
          </a:p>
          <a:p>
            <a:endParaRPr lang="en-US" dirty="0"/>
          </a:p>
        </p:txBody>
      </p:sp>
      <p:sp>
        <p:nvSpPr>
          <p:cNvPr id="6" name="Content Placeholder 5"/>
          <p:cNvSpPr>
            <a:spLocks noGrp="1"/>
          </p:cNvSpPr>
          <p:nvPr>
            <p:ph sz="half" idx="2"/>
          </p:nvPr>
        </p:nvSpPr>
        <p:spPr/>
        <p:txBody>
          <a:bodyPr>
            <a:normAutofit/>
          </a:bodyPr>
          <a:lstStyle/>
          <a:p>
            <a:endParaRPr lang="en-US" dirty="0"/>
          </a:p>
          <a:p>
            <a:endParaRPr lang="en-US" dirty="0"/>
          </a:p>
        </p:txBody>
      </p:sp>
      <p:pic>
        <p:nvPicPr>
          <p:cNvPr id="7" name="Picture 6" descr="QG0011301_13_001.jpg"/>
          <p:cNvPicPr>
            <a:picLocks noChangeAspect="1"/>
          </p:cNvPicPr>
          <p:nvPr/>
        </p:nvPicPr>
        <p:blipFill>
          <a:blip r:embed="rId4" cstate="print"/>
          <a:stretch>
            <a:fillRect/>
          </a:stretch>
        </p:blipFill>
        <p:spPr>
          <a:xfrm>
            <a:off x="7584440" y="2052320"/>
            <a:ext cx="3733800" cy="4038600"/>
          </a:xfrm>
          <a:prstGeom prst="rect">
            <a:avLst/>
          </a:prstGeom>
        </p:spPr>
      </p:pic>
    </p:spTree>
    <p:custDataLst>
      <p:tags r:id="rId1"/>
    </p:custDataLst>
    <p:extLst>
      <p:ext uri="{BB962C8B-B14F-4D97-AF65-F5344CB8AC3E}">
        <p14:creationId xmlns:p14="http://schemas.microsoft.com/office/powerpoint/2010/main" val="109663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Purpose/Goals</a:t>
            </a:r>
          </a:p>
        </p:txBody>
      </p:sp>
      <p:sp>
        <p:nvSpPr>
          <p:cNvPr id="3" name="Content Placeholder 2"/>
          <p:cNvSpPr>
            <a:spLocks noGrp="1"/>
          </p:cNvSpPr>
          <p:nvPr>
            <p:ph idx="1"/>
          </p:nvPr>
        </p:nvSpPr>
        <p:spPr/>
        <p:txBody>
          <a:bodyPr>
            <a:normAutofit/>
          </a:bodyPr>
          <a:lstStyle/>
          <a:p>
            <a:pPr marL="137160" indent="0">
              <a:buNone/>
            </a:pPr>
            <a:r>
              <a:rPr lang="en-US" b="1" dirty="0">
                <a:solidFill>
                  <a:schemeClr val="accent4"/>
                </a:solidFill>
              </a:rPr>
              <a:t>Purpose:</a:t>
            </a:r>
          </a:p>
          <a:p>
            <a:pPr lvl="1"/>
            <a:r>
              <a:rPr lang="en-US" dirty="0"/>
              <a:t>Prevent unhealthy weight management practices in student athletes that compete in the sport of wrestling through education and best practice</a:t>
            </a:r>
          </a:p>
          <a:p>
            <a:pPr marL="137160" indent="0">
              <a:buNone/>
            </a:pPr>
            <a:r>
              <a:rPr lang="en-US" b="1" dirty="0">
                <a:solidFill>
                  <a:schemeClr val="accent4"/>
                </a:solidFill>
              </a:rPr>
              <a:t>Goals:</a:t>
            </a:r>
          </a:p>
          <a:p>
            <a:pPr lvl="1"/>
            <a:r>
              <a:rPr lang="en-US" dirty="0"/>
              <a:t>Elimination of all weight control practices that could potentially risk the health of wrestlers</a:t>
            </a:r>
          </a:p>
          <a:p>
            <a:pPr lvl="1"/>
            <a:r>
              <a:rPr lang="en-US" dirty="0"/>
              <a:t>Focus on competition, not weight loss</a:t>
            </a:r>
          </a:p>
          <a:p>
            <a:pPr lvl="1"/>
            <a:r>
              <a:rPr lang="en-US" dirty="0"/>
              <a:t>Recommendations should be practical, enforceable, and scientifically based</a:t>
            </a:r>
          </a:p>
        </p:txBody>
      </p:sp>
    </p:spTree>
    <p:custDataLst>
      <p:tags r:id="rId1"/>
    </p:custDataLst>
    <p:extLst>
      <p:ext uri="{BB962C8B-B14F-4D97-AF65-F5344CB8AC3E}">
        <p14:creationId xmlns:p14="http://schemas.microsoft.com/office/powerpoint/2010/main" val="4169555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OPTICAL </a:t>
            </a:r>
            <a:r>
              <a:rPr lang="en-US" dirty="0" err="1"/>
              <a:t>Refratometer</a:t>
            </a:r>
            <a:r>
              <a:rPr lang="en-US" dirty="0"/>
              <a:t> Calibration</a:t>
            </a:r>
          </a:p>
        </p:txBody>
      </p:sp>
      <p:pic>
        <p:nvPicPr>
          <p:cNvPr id="8" name="Content Placeholder 7" descr="untitled.png"/>
          <p:cNvPicPr>
            <a:picLocks noGrp="1" noChangeAspect="1"/>
          </p:cNvPicPr>
          <p:nvPr>
            <p:ph sz="half" idx="2"/>
          </p:nvPr>
        </p:nvPicPr>
        <p:blipFill>
          <a:blip r:embed="rId4" cstate="print"/>
          <a:stretch>
            <a:fillRect/>
          </a:stretch>
        </p:blipFill>
        <p:spPr>
          <a:xfrm>
            <a:off x="6898640" y="1950044"/>
            <a:ext cx="5068993" cy="4196756"/>
          </a:xfrm>
        </p:spPr>
      </p:pic>
      <p:sp>
        <p:nvSpPr>
          <p:cNvPr id="5" name="Content Placeholder 4"/>
          <p:cNvSpPr>
            <a:spLocks noGrp="1"/>
          </p:cNvSpPr>
          <p:nvPr>
            <p:ph sz="half" idx="1"/>
          </p:nvPr>
        </p:nvSpPr>
        <p:spPr/>
        <p:txBody>
          <a:bodyPr>
            <a:normAutofit fontScale="77500" lnSpcReduction="20000"/>
          </a:bodyPr>
          <a:lstStyle/>
          <a:p>
            <a:r>
              <a:rPr lang="en-US" dirty="0"/>
              <a:t>While looking into the eyepiece, adjust the Calibration Screw (on the top of the </a:t>
            </a:r>
            <a:r>
              <a:rPr lang="en-US" dirty="0" err="1"/>
              <a:t>refractometer</a:t>
            </a:r>
            <a:r>
              <a:rPr lang="en-US" dirty="0"/>
              <a:t>) until the boundary between the upper blue field and the lower white field meet exactly on the 0.0° line if it is not already perfectly lined up. </a:t>
            </a:r>
          </a:p>
          <a:p>
            <a:pPr marL="137160" indent="0">
              <a:buNone/>
            </a:pPr>
            <a:endParaRPr lang="en-US" dirty="0"/>
          </a:p>
          <a:p>
            <a:r>
              <a:rPr lang="en-US" dirty="0"/>
              <a:t>CAUTION: Be careful turning the scale adjustment screw. If it is excessively turned, it may cause breakdown of the refractometer!</a:t>
            </a:r>
          </a:p>
          <a:p>
            <a:endParaRPr lang="en-US" dirty="0"/>
          </a:p>
          <a:p>
            <a:r>
              <a:rPr lang="en-US" dirty="0"/>
              <a:t>Once Calibration is complete dry the prism and daylight plate with soft non-abrasive cloth </a:t>
            </a:r>
          </a:p>
          <a:p>
            <a:endParaRPr lang="en-US" dirty="0"/>
          </a:p>
        </p:txBody>
      </p:sp>
    </p:spTree>
    <p:custDataLst>
      <p:tags r:id="rId1"/>
    </p:custDataLst>
    <p:extLst>
      <p:ext uri="{BB962C8B-B14F-4D97-AF65-F5344CB8AC3E}">
        <p14:creationId xmlns:p14="http://schemas.microsoft.com/office/powerpoint/2010/main" val="525769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OPTICAL Refractometer Examples</a:t>
            </a:r>
          </a:p>
        </p:txBody>
      </p:sp>
      <p:sp>
        <p:nvSpPr>
          <p:cNvPr id="3" name="Text Placeholder 2">
            <a:extLst>
              <a:ext uri="{FF2B5EF4-FFF2-40B4-BE49-F238E27FC236}">
                <a16:creationId xmlns:a16="http://schemas.microsoft.com/office/drawing/2014/main" id="{51A50988-1BD8-429A-A9C8-1909587377B6}"/>
              </a:ext>
            </a:extLst>
          </p:cNvPr>
          <p:cNvSpPr>
            <a:spLocks noGrp="1"/>
          </p:cNvSpPr>
          <p:nvPr>
            <p:ph type="body" idx="1"/>
          </p:nvPr>
        </p:nvSpPr>
        <p:spPr/>
        <p:txBody>
          <a:bodyPr/>
          <a:lstStyle/>
          <a:p>
            <a:pPr marL="165100" indent="0">
              <a:buNone/>
            </a:pPr>
            <a:r>
              <a:rPr lang="en-US" sz="2800" b="1" dirty="0">
                <a:solidFill>
                  <a:srgbClr val="E96B10"/>
                </a:solidFill>
              </a:rPr>
              <a:t>              NO FLUIDS                 WATER                      URINE</a:t>
            </a:r>
            <a:br>
              <a:rPr lang="en-US" sz="2800" b="1" dirty="0">
                <a:solidFill>
                  <a:srgbClr val="FF00FF"/>
                </a:solidFill>
              </a:rPr>
            </a:br>
            <a:r>
              <a:rPr lang="en-US" sz="2800" b="1" dirty="0">
                <a:solidFill>
                  <a:srgbClr val="E96B10"/>
                </a:solidFill>
              </a:rPr>
              <a:t>                                                1.000g/ml                 1.022g/ml</a:t>
            </a:r>
            <a:endParaRPr lang="en-US" b="1" dirty="0">
              <a:solidFill>
                <a:srgbClr val="E96B10"/>
              </a:solidFill>
            </a:endParaRPr>
          </a:p>
        </p:txBody>
      </p:sp>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2214280" y="3081626"/>
            <a:ext cx="2819400" cy="2700338"/>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420" y="3090746"/>
            <a:ext cx="2729603" cy="269121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2763" y="3090745"/>
            <a:ext cx="2613958" cy="2700456"/>
          </a:xfrm>
          <a:prstGeom prst="rect">
            <a:avLst/>
          </a:prstGeom>
        </p:spPr>
      </p:pic>
    </p:spTree>
    <p:custDataLst>
      <p:tags r:id="rId1"/>
    </p:custDataLst>
    <p:extLst>
      <p:ext uri="{BB962C8B-B14F-4D97-AF65-F5344CB8AC3E}">
        <p14:creationId xmlns:p14="http://schemas.microsoft.com/office/powerpoint/2010/main" val="3943262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DIGITAL </a:t>
            </a:r>
            <a:r>
              <a:rPr lang="en-US" dirty="0" err="1"/>
              <a:t>Refractometer</a:t>
            </a:r>
            <a:r>
              <a:rPr lang="en-US" dirty="0"/>
              <a:t> Calibration</a:t>
            </a:r>
          </a:p>
        </p:txBody>
      </p:sp>
      <p:sp>
        <p:nvSpPr>
          <p:cNvPr id="3" name="Content Placeholder 2"/>
          <p:cNvSpPr>
            <a:spLocks noGrp="1"/>
          </p:cNvSpPr>
          <p:nvPr>
            <p:ph type="body" idx="1"/>
          </p:nvPr>
        </p:nvSpPr>
        <p:spPr>
          <a:xfrm>
            <a:off x="1054855" y="1950044"/>
            <a:ext cx="7002025" cy="4525963"/>
          </a:xfrm>
        </p:spPr>
        <p:txBody>
          <a:bodyPr>
            <a:normAutofit/>
          </a:bodyPr>
          <a:lstStyle/>
          <a:p>
            <a:r>
              <a:rPr lang="en-US" dirty="0"/>
              <a:t>Clean the prism surface</a:t>
            </a:r>
          </a:p>
          <a:p>
            <a:r>
              <a:rPr lang="en-US" dirty="0"/>
              <a:t>Place distilled water onto the prism </a:t>
            </a:r>
            <a:r>
              <a:rPr lang="fr-FR" dirty="0"/>
              <a:t>surface </a:t>
            </a:r>
          </a:p>
          <a:p>
            <a:r>
              <a:rPr lang="en-US" dirty="0"/>
              <a:t>Press the START key. The measured value will be displayed</a:t>
            </a:r>
          </a:p>
          <a:p>
            <a:r>
              <a:rPr lang="en-US" dirty="0"/>
              <a:t>If the display indicates “1.000", the refractometer is calibrated and ready for use</a:t>
            </a:r>
          </a:p>
          <a:p>
            <a:r>
              <a:rPr lang="en-US" dirty="0"/>
              <a:t>Wipe the water off of the prism with a lint free tissue</a:t>
            </a:r>
          </a:p>
        </p:txBody>
      </p:sp>
      <p:pic>
        <p:nvPicPr>
          <p:cNvPr id="5" name="Content Placeholder 4"/>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8880158" y="1950044"/>
            <a:ext cx="2976562" cy="4525963"/>
          </a:xfrm>
        </p:spPr>
      </p:pic>
    </p:spTree>
    <p:custDataLst>
      <p:tags r:id="rId1"/>
    </p:custDataLst>
    <p:extLst>
      <p:ext uri="{BB962C8B-B14F-4D97-AF65-F5344CB8AC3E}">
        <p14:creationId xmlns:p14="http://schemas.microsoft.com/office/powerpoint/2010/main" val="2953742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DIGITAL </a:t>
            </a:r>
            <a:r>
              <a:rPr lang="en-US" dirty="0" err="1"/>
              <a:t>Refractometer</a:t>
            </a:r>
            <a:r>
              <a:rPr lang="en-US" dirty="0"/>
              <a:t> Calibration</a:t>
            </a:r>
          </a:p>
        </p:txBody>
      </p:sp>
      <p:sp>
        <p:nvSpPr>
          <p:cNvPr id="3" name="Content Placeholder 2"/>
          <p:cNvSpPr>
            <a:spLocks noGrp="1"/>
          </p:cNvSpPr>
          <p:nvPr>
            <p:ph type="body" idx="1"/>
          </p:nvPr>
        </p:nvSpPr>
        <p:spPr>
          <a:xfrm>
            <a:off x="1054854" y="1950044"/>
            <a:ext cx="7176969" cy="4525963"/>
          </a:xfrm>
        </p:spPr>
        <p:txBody>
          <a:bodyPr>
            <a:normAutofit/>
          </a:bodyPr>
          <a:lstStyle/>
          <a:p>
            <a:r>
              <a:rPr lang="en-US" dirty="0"/>
              <a:t>If the indicated value is not “1.000” press the ZERO key and wait a couple seconds for calibration.</a:t>
            </a:r>
          </a:p>
          <a:p>
            <a:r>
              <a:rPr lang="en-US" dirty="0"/>
              <a:t>When “1.000" is displayed, the refractometer is calibrated and ready for use.</a:t>
            </a:r>
          </a:p>
          <a:p>
            <a:r>
              <a:rPr lang="en-US" dirty="0"/>
              <a:t>Dry the prism surface by wiping with a tissue.</a:t>
            </a:r>
          </a:p>
          <a:p>
            <a:r>
              <a:rPr lang="en-US" dirty="0"/>
              <a:t>If an error code is displayed look up the code in your user manual and follow the trouble shooting instructions.</a:t>
            </a:r>
          </a:p>
          <a:p>
            <a:endParaRPr lang="en-US" dirty="0"/>
          </a:p>
        </p:txBody>
      </p:sp>
      <p:pic>
        <p:nvPicPr>
          <p:cNvPr id="5" name="Content Placeholder 4"/>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8347771" y="1950043"/>
            <a:ext cx="3563937" cy="4525963"/>
          </a:xfrm>
        </p:spPr>
      </p:pic>
    </p:spTree>
    <p:custDataLst>
      <p:tags r:id="rId1"/>
    </p:custDataLst>
    <p:extLst>
      <p:ext uri="{BB962C8B-B14F-4D97-AF65-F5344CB8AC3E}">
        <p14:creationId xmlns:p14="http://schemas.microsoft.com/office/powerpoint/2010/main" val="4127893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Caring for Your Precision Instrument</a:t>
            </a:r>
          </a:p>
        </p:txBody>
      </p:sp>
      <p:sp>
        <p:nvSpPr>
          <p:cNvPr id="3" name="Content Placeholder 2"/>
          <p:cNvSpPr>
            <a:spLocks noGrp="1"/>
          </p:cNvSpPr>
          <p:nvPr>
            <p:ph type="body" idx="1"/>
          </p:nvPr>
        </p:nvSpPr>
        <p:spPr/>
        <p:txBody>
          <a:bodyPr>
            <a:normAutofit fontScale="92500" lnSpcReduction="20000"/>
          </a:bodyPr>
          <a:lstStyle/>
          <a:p>
            <a:r>
              <a:rPr lang="en-US" dirty="0"/>
              <a:t>Always store your calipers in a protective case.</a:t>
            </a:r>
          </a:p>
          <a:p>
            <a:r>
              <a:rPr lang="en-US" dirty="0"/>
              <a:t>When not in use, be sure to return the caliper to its storage case.</a:t>
            </a:r>
          </a:p>
          <a:p>
            <a:r>
              <a:rPr lang="en-US" dirty="0"/>
              <a:t>Do not use solutions that the refractometer is not made for.</a:t>
            </a:r>
          </a:p>
          <a:p>
            <a:r>
              <a:rPr lang="en-US" dirty="0"/>
              <a:t>Do not exceed the measurement range of the refractometer.</a:t>
            </a:r>
          </a:p>
          <a:p>
            <a:r>
              <a:rPr lang="en-US" dirty="0"/>
              <a:t>Store your </a:t>
            </a:r>
            <a:r>
              <a:rPr lang="en-US" dirty="0" err="1"/>
              <a:t>refractometer</a:t>
            </a:r>
            <a:r>
              <a:rPr lang="en-US" dirty="0"/>
              <a:t> in a location that has a relatively constant temperature. Extreme temperatures can compromise the functioning of the </a:t>
            </a:r>
            <a:r>
              <a:rPr lang="en-US" dirty="0" err="1"/>
              <a:t>refractometer</a:t>
            </a:r>
            <a:r>
              <a:rPr lang="en-US" dirty="0"/>
              <a:t>.</a:t>
            </a:r>
          </a:p>
          <a:p>
            <a:endParaRPr lang="en-US" dirty="0"/>
          </a:p>
          <a:p>
            <a:endParaRPr lang="en-US" dirty="0"/>
          </a:p>
        </p:txBody>
      </p:sp>
      <p:sp>
        <p:nvSpPr>
          <p:cNvPr id="4" name="Content Placeholder 3"/>
          <p:cNvSpPr>
            <a:spLocks noGrp="1"/>
          </p:cNvSpPr>
          <p:nvPr>
            <p:ph type="body" idx="2"/>
          </p:nvPr>
        </p:nvSpPr>
        <p:spPr/>
        <p:txBody>
          <a:bodyPr>
            <a:normAutofit fontScale="92500"/>
          </a:bodyPr>
          <a:lstStyle/>
          <a:p>
            <a:r>
              <a:rPr lang="en-US" dirty="0"/>
              <a:t>Be sure to check the caliper’s calibration periodically and follow the manufacturer’s instruction for recalibrating if necessary.</a:t>
            </a:r>
          </a:p>
          <a:p>
            <a:r>
              <a:rPr lang="en-US" dirty="0"/>
              <a:t>Protect your dial calipers from dust which can get inside the dial and cause inaccurate readings.</a:t>
            </a:r>
          </a:p>
          <a:p>
            <a:r>
              <a:rPr lang="en-US" dirty="0"/>
              <a:t>Never drop or throw your caliper.</a:t>
            </a:r>
          </a:p>
          <a:p>
            <a:r>
              <a:rPr lang="en-US" dirty="0"/>
              <a:t>Don’t lay the caliper in any kind of debris (metal chips or grinding grit).</a:t>
            </a:r>
          </a:p>
        </p:txBody>
      </p:sp>
    </p:spTree>
    <p:custDataLst>
      <p:tags r:id="rId1"/>
    </p:custDataLst>
    <p:extLst>
      <p:ext uri="{BB962C8B-B14F-4D97-AF65-F5344CB8AC3E}">
        <p14:creationId xmlns:p14="http://schemas.microsoft.com/office/powerpoint/2010/main" val="3244091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Prior to Scheduling Body Fat Assessment </a:t>
            </a:r>
          </a:p>
        </p:txBody>
      </p:sp>
      <p:sp>
        <p:nvSpPr>
          <p:cNvPr id="3" name="Content Placeholder 2"/>
          <p:cNvSpPr>
            <a:spLocks noGrp="1"/>
          </p:cNvSpPr>
          <p:nvPr>
            <p:ph idx="1"/>
          </p:nvPr>
        </p:nvSpPr>
        <p:spPr/>
        <p:txBody>
          <a:bodyPr>
            <a:normAutofit/>
          </a:bodyPr>
          <a:lstStyle/>
          <a:p>
            <a:r>
              <a:rPr lang="en-US" dirty="0"/>
              <a:t>To ensure privacy and confidentiality of data reserve a washroom dedicated only to wrestlers to provide a urine sample</a:t>
            </a:r>
          </a:p>
          <a:p>
            <a:r>
              <a:rPr lang="en-US" dirty="0"/>
              <a:t>Reserve a second private area nearby where the body fat test can take place</a:t>
            </a:r>
          </a:p>
          <a:p>
            <a:r>
              <a:rPr lang="en-US" dirty="0"/>
              <a:t>Distribute “How to Prepare &amp; Pass the Hydration Assessment”</a:t>
            </a:r>
          </a:p>
          <a:p>
            <a:r>
              <a:rPr lang="en-US" dirty="0"/>
              <a:t>Check inventory to ensure all equipment &amp; supplies are readily available and in working order</a:t>
            </a:r>
          </a:p>
          <a:p>
            <a:r>
              <a:rPr lang="en-US" dirty="0"/>
              <a:t>Coordinate dates and times to perform the assessments with assistants and wrestling coach based on your availability</a:t>
            </a:r>
          </a:p>
        </p:txBody>
      </p:sp>
    </p:spTree>
    <p:custDataLst>
      <p:tags r:id="rId1"/>
    </p:custDataLst>
    <p:extLst>
      <p:ext uri="{BB962C8B-B14F-4D97-AF65-F5344CB8AC3E}">
        <p14:creationId xmlns:p14="http://schemas.microsoft.com/office/powerpoint/2010/main" val="3657486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How to Pass USG Test</a:t>
            </a:r>
          </a:p>
        </p:txBody>
      </p:sp>
      <p:sp>
        <p:nvSpPr>
          <p:cNvPr id="6" name="Content Placeholder 5"/>
          <p:cNvSpPr>
            <a:spLocks noGrp="1"/>
          </p:cNvSpPr>
          <p:nvPr>
            <p:ph type="body" idx="1"/>
          </p:nvPr>
        </p:nvSpPr>
        <p:spPr/>
        <p:txBody>
          <a:bodyPr>
            <a:normAutofit lnSpcReduction="10000"/>
          </a:bodyPr>
          <a:lstStyle/>
          <a:p>
            <a:r>
              <a:rPr lang="en-US" dirty="0"/>
              <a:t>Eat normal diet of foods high in H2O content.</a:t>
            </a:r>
          </a:p>
          <a:p>
            <a:r>
              <a:rPr lang="en-US" dirty="0"/>
              <a:t>Drink Plenty of fluids (at least 8-16 eight oz cups of water) for several days prior to assessment.</a:t>
            </a:r>
          </a:p>
          <a:p>
            <a:r>
              <a:rPr lang="en-US" dirty="0"/>
              <a:t>Discontinue any supplements that promote dehydration 24-48 hours prior (i.e. Creatine).</a:t>
            </a:r>
          </a:p>
          <a:p>
            <a:r>
              <a:rPr lang="en-US" dirty="0"/>
              <a:t>Avoid foods or beverages w/ caffeine 24-48 hours prior (i.e. soda, chocolate, coffee).</a:t>
            </a:r>
          </a:p>
          <a:p>
            <a:r>
              <a:rPr lang="en-US" dirty="0"/>
              <a:t>Avoid vigorous activity involving sweating 24 hours prior.</a:t>
            </a:r>
          </a:p>
          <a:p>
            <a:r>
              <a:rPr lang="en-US" dirty="0"/>
              <a:t>Avoid early morning tests.</a:t>
            </a:r>
          </a:p>
          <a:p>
            <a:r>
              <a:rPr lang="en-US" dirty="0"/>
              <a:t>Distribute these hydration tips to the athlete and their parents in advance of the testing.</a:t>
            </a:r>
          </a:p>
          <a:p>
            <a:endParaRPr lang="en-US" dirty="0"/>
          </a:p>
        </p:txBody>
      </p:sp>
    </p:spTree>
    <p:custDataLst>
      <p:tags r:id="rId1"/>
    </p:custDataLst>
    <p:extLst>
      <p:ext uri="{BB962C8B-B14F-4D97-AF65-F5344CB8AC3E}">
        <p14:creationId xmlns:p14="http://schemas.microsoft.com/office/powerpoint/2010/main" val="232916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Prior to Scheduling Body Fat Assessment </a:t>
            </a:r>
          </a:p>
        </p:txBody>
      </p:sp>
      <p:sp>
        <p:nvSpPr>
          <p:cNvPr id="3" name="Content Placeholder 2"/>
          <p:cNvSpPr>
            <a:spLocks noGrp="1"/>
          </p:cNvSpPr>
          <p:nvPr>
            <p:ph idx="1"/>
          </p:nvPr>
        </p:nvSpPr>
        <p:spPr/>
        <p:txBody>
          <a:bodyPr>
            <a:normAutofit/>
          </a:bodyPr>
          <a:lstStyle/>
          <a:p>
            <a:r>
              <a:rPr lang="en-US" b="1" dirty="0">
                <a:solidFill>
                  <a:srgbClr val="E96B10"/>
                </a:solidFill>
              </a:rPr>
              <a:t>RECRUIT ASSISTANTS </a:t>
            </a:r>
          </a:p>
          <a:p>
            <a:r>
              <a:rPr lang="en-US" dirty="0"/>
              <a:t>Assistants will help </a:t>
            </a:r>
            <a:r>
              <a:rPr lang="en-US" u="sng" dirty="0"/>
              <a:t>supervise</a:t>
            </a:r>
            <a:r>
              <a:rPr lang="en-US" dirty="0"/>
              <a:t> the process of urine sample collection, NOT with taking any measurements</a:t>
            </a:r>
          </a:p>
          <a:p>
            <a:r>
              <a:rPr lang="en-US" dirty="0"/>
              <a:t>Assistants can record measurements communicated by the Body Fat Assessor</a:t>
            </a:r>
          </a:p>
          <a:p>
            <a:r>
              <a:rPr lang="en-US" dirty="0"/>
              <a:t>Ensure that conditions do not exist that could compromise the integrity of the urine sample collection (bulky clothes, backpacks, horseplay, </a:t>
            </a:r>
            <a:r>
              <a:rPr lang="en-US" dirty="0" err="1"/>
              <a:t>etc</a:t>
            </a:r>
            <a:r>
              <a:rPr lang="en-US" dirty="0"/>
              <a:t>).</a:t>
            </a:r>
          </a:p>
          <a:p>
            <a:r>
              <a:rPr lang="en-US" dirty="0"/>
              <a:t>Ensure personnel is in all traffic areas between the collection area and the testing area if they are in different places.</a:t>
            </a:r>
          </a:p>
          <a:p>
            <a:pPr marL="137160" indent="0">
              <a:buNone/>
            </a:pPr>
            <a:endParaRPr lang="en-US" dirty="0"/>
          </a:p>
          <a:p>
            <a:endParaRPr lang="en-US" dirty="0"/>
          </a:p>
        </p:txBody>
      </p:sp>
    </p:spTree>
    <p:custDataLst>
      <p:tags r:id="rId1"/>
    </p:custDataLst>
    <p:extLst>
      <p:ext uri="{BB962C8B-B14F-4D97-AF65-F5344CB8AC3E}">
        <p14:creationId xmlns:p14="http://schemas.microsoft.com/office/powerpoint/2010/main" val="2075206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85-3B54-40C1-9F8D-B3D219809A9A}"/>
              </a:ext>
            </a:extLst>
          </p:cNvPr>
          <p:cNvSpPr>
            <a:spLocks noGrp="1"/>
          </p:cNvSpPr>
          <p:nvPr>
            <p:ph type="title"/>
          </p:nvPr>
        </p:nvSpPr>
        <p:spPr/>
        <p:txBody>
          <a:bodyPr/>
          <a:lstStyle/>
          <a:p>
            <a:r>
              <a:rPr lang="en-US" dirty="0"/>
              <a:t>Urine Specific Gravity Procedures</a:t>
            </a:r>
          </a:p>
        </p:txBody>
      </p:sp>
      <p:sp>
        <p:nvSpPr>
          <p:cNvPr id="3" name="Text Placeholder 2">
            <a:extLst>
              <a:ext uri="{FF2B5EF4-FFF2-40B4-BE49-F238E27FC236}">
                <a16:creationId xmlns:a16="http://schemas.microsoft.com/office/drawing/2014/main" id="{92664396-876C-4457-9264-7C02917B7276}"/>
              </a:ext>
            </a:extLst>
          </p:cNvPr>
          <p:cNvSpPr>
            <a:spLocks noGrp="1"/>
          </p:cNvSpPr>
          <p:nvPr>
            <p:ph type="body" idx="1"/>
          </p:nvPr>
        </p:nvSpPr>
        <p:spPr/>
        <p:txBody>
          <a:bodyPr/>
          <a:lstStyle/>
          <a:p>
            <a:r>
              <a:rPr lang="en-US" dirty="0"/>
              <a:t>Inform the athlete on how to collect a “clean-catch midstream urine sample”</a:t>
            </a:r>
          </a:p>
          <a:p>
            <a:r>
              <a:rPr lang="en-US" dirty="0"/>
              <a:t>Print out copies of the Clean-Catch Midstream Urine Sample” instructions and tape them inside the bathroom stalls for wrestlers to review</a:t>
            </a:r>
          </a:p>
          <a:p>
            <a:r>
              <a:rPr lang="en-US" dirty="0"/>
              <a:t>The goal of the clean-catch midstream urine sample is to avoid contamination. A contaminated specimen can produce an inaccurate result</a:t>
            </a:r>
          </a:p>
        </p:txBody>
      </p:sp>
    </p:spTree>
    <p:custDataLst>
      <p:tags r:id="rId1"/>
    </p:custDataLst>
    <p:extLst>
      <p:ext uri="{BB962C8B-B14F-4D97-AF65-F5344CB8AC3E}">
        <p14:creationId xmlns:p14="http://schemas.microsoft.com/office/powerpoint/2010/main" val="699206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CF3E-90A1-4374-B399-938D1B4A4036}"/>
              </a:ext>
            </a:extLst>
          </p:cNvPr>
          <p:cNvSpPr>
            <a:spLocks noGrp="1"/>
          </p:cNvSpPr>
          <p:nvPr>
            <p:ph type="title"/>
          </p:nvPr>
        </p:nvSpPr>
        <p:spPr/>
        <p:txBody>
          <a:bodyPr/>
          <a:lstStyle/>
          <a:p>
            <a:r>
              <a:rPr lang="en-US" dirty="0"/>
              <a:t>Male: Clean-Catch Midstream Urine Sample</a:t>
            </a:r>
          </a:p>
        </p:txBody>
      </p:sp>
      <p:sp>
        <p:nvSpPr>
          <p:cNvPr id="3" name="Text Placeholder 2">
            <a:extLst>
              <a:ext uri="{FF2B5EF4-FFF2-40B4-BE49-F238E27FC236}">
                <a16:creationId xmlns:a16="http://schemas.microsoft.com/office/drawing/2014/main" id="{19360AF5-3713-4031-A4F2-367226D24DE2}"/>
              </a:ext>
            </a:extLst>
          </p:cNvPr>
          <p:cNvSpPr>
            <a:spLocks noGrp="1"/>
          </p:cNvSpPr>
          <p:nvPr>
            <p:ph type="body" idx="1"/>
          </p:nvPr>
        </p:nvSpPr>
        <p:spPr>
          <a:xfrm>
            <a:off x="924448" y="1858945"/>
            <a:ext cx="11043185" cy="4468829"/>
          </a:xfrm>
        </p:spPr>
        <p:txBody>
          <a:bodyPr/>
          <a:lstStyle/>
          <a:p>
            <a:pPr marL="165100" indent="0">
              <a:buNone/>
            </a:pPr>
            <a:r>
              <a:rPr lang="en-US" sz="2400" dirty="0">
                <a:solidFill>
                  <a:srgbClr val="E96B10"/>
                </a:solidFill>
              </a:rPr>
              <a:t>Step 1:</a:t>
            </a:r>
            <a:r>
              <a:rPr lang="en-US" sz="2400" dirty="0"/>
              <a:t> Wash hands with soap and water, rinse and dry</a:t>
            </a:r>
          </a:p>
          <a:p>
            <a:pPr marL="165100" indent="0">
              <a:buNone/>
            </a:pPr>
            <a:r>
              <a:rPr lang="en-US" sz="2400" dirty="0">
                <a:solidFill>
                  <a:srgbClr val="E96B10"/>
                </a:solidFill>
              </a:rPr>
              <a:t>Step 2:</a:t>
            </a:r>
            <a:r>
              <a:rPr lang="en-US" sz="2400" dirty="0"/>
              <a:t> Expose penis, retract foreskin (if not circumcised) and wash the head of the penis with one anti-bacterial towelette</a:t>
            </a:r>
          </a:p>
          <a:p>
            <a:pPr marL="165100" indent="0">
              <a:buNone/>
            </a:pPr>
            <a:r>
              <a:rPr lang="en-US" sz="2400" dirty="0">
                <a:solidFill>
                  <a:srgbClr val="E96B10"/>
                </a:solidFill>
              </a:rPr>
              <a:t>Step 3:</a:t>
            </a:r>
            <a:r>
              <a:rPr lang="en-US" sz="2400" dirty="0"/>
              <a:t> Rinse penis with one sterile towelette</a:t>
            </a:r>
          </a:p>
          <a:p>
            <a:pPr marL="165100" indent="0">
              <a:buNone/>
            </a:pPr>
            <a:r>
              <a:rPr lang="en-US" sz="2400" dirty="0">
                <a:solidFill>
                  <a:srgbClr val="E96B10"/>
                </a:solidFill>
              </a:rPr>
              <a:t>Step 4:</a:t>
            </a:r>
            <a:r>
              <a:rPr lang="en-US" sz="2400" dirty="0"/>
              <a:t> Pick up collection cup container at sides. Do not touch the lid or inside the cup</a:t>
            </a:r>
          </a:p>
          <a:p>
            <a:pPr marL="165100" indent="0">
              <a:buNone/>
            </a:pPr>
            <a:r>
              <a:rPr lang="en-US" sz="2400" dirty="0">
                <a:solidFill>
                  <a:srgbClr val="E96B10"/>
                </a:solidFill>
              </a:rPr>
              <a:t>Step 5:</a:t>
            </a:r>
            <a:r>
              <a:rPr lang="en-US" sz="2400" dirty="0"/>
              <a:t> Begin by urinating a small amount into the toilet to clear urethral commensals (bacteria)</a:t>
            </a:r>
          </a:p>
          <a:p>
            <a:pPr marL="165100" indent="0">
              <a:buNone/>
            </a:pPr>
            <a:r>
              <a:rPr lang="en-US" sz="2400" dirty="0">
                <a:solidFill>
                  <a:srgbClr val="E96B10"/>
                </a:solidFill>
              </a:rPr>
              <a:t>Step 6:</a:t>
            </a:r>
            <a:r>
              <a:rPr lang="en-US" sz="2400" dirty="0"/>
              <a:t> Next, pass a portion of urine (approximately ¼ cup) into the collection container.</a:t>
            </a:r>
          </a:p>
          <a:p>
            <a:pPr marL="165100" indent="0">
              <a:buNone/>
            </a:pPr>
            <a:r>
              <a:rPr lang="en-US" sz="2400" dirty="0">
                <a:solidFill>
                  <a:srgbClr val="E96B10"/>
                </a:solidFill>
              </a:rPr>
              <a:t>Step 7:</a:t>
            </a:r>
            <a:r>
              <a:rPr lang="en-US" sz="2400" dirty="0"/>
              <a:t> When voiding is complete, athlete will give container to appropriate personnel</a:t>
            </a:r>
          </a:p>
        </p:txBody>
      </p:sp>
    </p:spTree>
    <p:custDataLst>
      <p:tags r:id="rId1"/>
    </p:custDataLst>
    <p:extLst>
      <p:ext uri="{BB962C8B-B14F-4D97-AF65-F5344CB8AC3E}">
        <p14:creationId xmlns:p14="http://schemas.microsoft.com/office/powerpoint/2010/main" val="391711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Regulations</a:t>
            </a:r>
          </a:p>
        </p:txBody>
      </p:sp>
      <p:sp>
        <p:nvSpPr>
          <p:cNvPr id="3" name="Content Placeholder 2"/>
          <p:cNvSpPr>
            <a:spLocks noGrp="1"/>
          </p:cNvSpPr>
          <p:nvPr>
            <p:ph idx="1"/>
          </p:nvPr>
        </p:nvSpPr>
        <p:spPr/>
        <p:txBody>
          <a:bodyPr/>
          <a:lstStyle/>
          <a:p>
            <a:pPr marL="165100" indent="0">
              <a:buNone/>
            </a:pPr>
            <a:r>
              <a:rPr lang="en-US" dirty="0"/>
              <a:t>To accomplish these goals, standards have been established that require each wrestler to undergo a comprehensive preseason evaluation to assess the following:</a:t>
            </a:r>
          </a:p>
          <a:p>
            <a:pPr>
              <a:buNone/>
            </a:pPr>
            <a:endParaRPr lang="en-US" dirty="0"/>
          </a:p>
          <a:p>
            <a:pPr lvl="1"/>
            <a:r>
              <a:rPr lang="en-US" dirty="0">
                <a:solidFill>
                  <a:schemeClr val="accent4"/>
                </a:solidFill>
              </a:rPr>
              <a:t>Hydration Status </a:t>
            </a:r>
          </a:p>
          <a:p>
            <a:pPr lvl="1"/>
            <a:r>
              <a:rPr lang="en-US" dirty="0">
                <a:solidFill>
                  <a:schemeClr val="accent4"/>
                </a:solidFill>
              </a:rPr>
              <a:t>Body Weight</a:t>
            </a:r>
          </a:p>
          <a:p>
            <a:pPr lvl="1"/>
            <a:r>
              <a:rPr lang="en-US" dirty="0">
                <a:solidFill>
                  <a:schemeClr val="accent4"/>
                </a:solidFill>
              </a:rPr>
              <a:t>Percent Body Fat</a:t>
            </a:r>
          </a:p>
          <a:p>
            <a:endParaRPr lang="en-US" dirty="0"/>
          </a:p>
        </p:txBody>
      </p:sp>
    </p:spTree>
    <p:custDataLst>
      <p:tags r:id="rId1"/>
    </p:custDataLst>
    <p:extLst>
      <p:ext uri="{BB962C8B-B14F-4D97-AF65-F5344CB8AC3E}">
        <p14:creationId xmlns:p14="http://schemas.microsoft.com/office/powerpoint/2010/main" val="343504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CD4D16-2583-41D6-BA68-683582AC6151}"/>
              </a:ext>
            </a:extLst>
          </p:cNvPr>
          <p:cNvPicPr>
            <a:picLocks noGrp="1" noChangeAspect="1"/>
          </p:cNvPicPr>
          <p:nvPr>
            <p:ph idx="1"/>
          </p:nvPr>
        </p:nvPicPr>
        <p:blipFill>
          <a:blip r:embed="rId2"/>
          <a:stretch>
            <a:fillRect/>
          </a:stretch>
        </p:blipFill>
        <p:spPr>
          <a:xfrm>
            <a:off x="643467" y="1851449"/>
            <a:ext cx="10905066" cy="4062136"/>
          </a:xfrm>
          <a:prstGeom prst="rect">
            <a:avLst/>
          </a:prstGeom>
        </p:spPr>
      </p:pic>
    </p:spTree>
    <p:extLst>
      <p:ext uri="{BB962C8B-B14F-4D97-AF65-F5344CB8AC3E}">
        <p14:creationId xmlns:p14="http://schemas.microsoft.com/office/powerpoint/2010/main" val="4005407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CF3E-90A1-4374-B399-938D1B4A4036}"/>
              </a:ext>
            </a:extLst>
          </p:cNvPr>
          <p:cNvSpPr>
            <a:spLocks noGrp="1"/>
          </p:cNvSpPr>
          <p:nvPr>
            <p:ph type="title"/>
          </p:nvPr>
        </p:nvSpPr>
        <p:spPr/>
        <p:txBody>
          <a:bodyPr/>
          <a:lstStyle/>
          <a:p>
            <a:r>
              <a:rPr lang="en-US" dirty="0"/>
              <a:t>Female: Clean-Catch Midstream Urine Sample</a:t>
            </a:r>
          </a:p>
        </p:txBody>
      </p:sp>
      <p:sp>
        <p:nvSpPr>
          <p:cNvPr id="3" name="Text Placeholder 2">
            <a:extLst>
              <a:ext uri="{FF2B5EF4-FFF2-40B4-BE49-F238E27FC236}">
                <a16:creationId xmlns:a16="http://schemas.microsoft.com/office/drawing/2014/main" id="{19360AF5-3713-4031-A4F2-367226D24DE2}"/>
              </a:ext>
            </a:extLst>
          </p:cNvPr>
          <p:cNvSpPr>
            <a:spLocks noGrp="1"/>
          </p:cNvSpPr>
          <p:nvPr>
            <p:ph type="body" idx="1"/>
          </p:nvPr>
        </p:nvSpPr>
        <p:spPr>
          <a:xfrm>
            <a:off x="924448" y="1858945"/>
            <a:ext cx="11267552" cy="4468829"/>
          </a:xfrm>
        </p:spPr>
        <p:txBody>
          <a:bodyPr/>
          <a:lstStyle/>
          <a:p>
            <a:pPr marL="165100" indent="0">
              <a:buNone/>
            </a:pPr>
            <a:r>
              <a:rPr lang="en-US" sz="2200" dirty="0">
                <a:solidFill>
                  <a:srgbClr val="E96B10"/>
                </a:solidFill>
              </a:rPr>
              <a:t>Step 1:</a:t>
            </a:r>
            <a:r>
              <a:rPr lang="en-US" sz="2200" dirty="0"/>
              <a:t> Wash hands with soap and water, rinse and dry</a:t>
            </a:r>
          </a:p>
          <a:p>
            <a:pPr marL="165100" indent="0">
              <a:buNone/>
            </a:pPr>
            <a:r>
              <a:rPr lang="en-US" sz="2200" dirty="0">
                <a:solidFill>
                  <a:srgbClr val="E96B10"/>
                </a:solidFill>
              </a:rPr>
              <a:t>Step 2: </a:t>
            </a:r>
            <a:r>
              <a:rPr lang="en-US" sz="2200" dirty="0">
                <a:solidFill>
                  <a:schemeClr val="tx1"/>
                </a:solidFill>
              </a:rPr>
              <a:t>Open 3-anti-bacterial and 1-sterile towelettes and place them on a clean surface</a:t>
            </a:r>
            <a:endParaRPr lang="en-US" sz="2200" dirty="0"/>
          </a:p>
          <a:p>
            <a:pPr marL="165100" indent="0">
              <a:buNone/>
            </a:pPr>
            <a:r>
              <a:rPr lang="en-US" sz="2200" dirty="0">
                <a:solidFill>
                  <a:srgbClr val="E96B10"/>
                </a:solidFill>
              </a:rPr>
              <a:t>Step 3:</a:t>
            </a:r>
            <a:r>
              <a:rPr lang="en-US" sz="2200" dirty="0"/>
              <a:t> Remove undergarments. Sit on toilet seat and swing one leg to the side as far as possible.</a:t>
            </a:r>
          </a:p>
          <a:p>
            <a:pPr marL="165100" indent="0">
              <a:buNone/>
            </a:pPr>
            <a:r>
              <a:rPr lang="en-US" sz="2200" dirty="0">
                <a:solidFill>
                  <a:srgbClr val="E96B10"/>
                </a:solidFill>
              </a:rPr>
              <a:t>Step 4:</a:t>
            </a:r>
            <a:r>
              <a:rPr lang="en-US" sz="2200" dirty="0"/>
              <a:t> Using one hand, spread the labia folds and keep them spread during the cleaning and collection of urine specimen. Wash the area from which urine is passed. Use the 3- anti-bacterial towelettes, one at a time, wiping from front to back. Rinse with one sterile towelette.</a:t>
            </a:r>
          </a:p>
          <a:p>
            <a:pPr marL="165100" indent="0">
              <a:buNone/>
            </a:pPr>
            <a:r>
              <a:rPr lang="en-US" sz="2200" dirty="0"/>
              <a:t>Pick up collection cup container at sides. Do not touch the lid or inside the cup</a:t>
            </a:r>
          </a:p>
          <a:p>
            <a:pPr marL="165100" indent="0">
              <a:buNone/>
            </a:pPr>
            <a:r>
              <a:rPr lang="en-US" sz="2200" dirty="0">
                <a:solidFill>
                  <a:srgbClr val="E96B10"/>
                </a:solidFill>
              </a:rPr>
              <a:t>Step 5:</a:t>
            </a:r>
            <a:r>
              <a:rPr lang="en-US" sz="2200" dirty="0"/>
              <a:t> Begin by urinating a small amount into the toilet to clear urethral commensals (bacteria)</a:t>
            </a:r>
          </a:p>
          <a:p>
            <a:pPr marL="165100" indent="0">
              <a:buNone/>
            </a:pPr>
            <a:r>
              <a:rPr lang="en-US" sz="2200" dirty="0">
                <a:solidFill>
                  <a:srgbClr val="E96B10"/>
                </a:solidFill>
              </a:rPr>
              <a:t>Step 6:</a:t>
            </a:r>
            <a:r>
              <a:rPr lang="en-US" sz="2200" dirty="0"/>
              <a:t> Next, pass a portion of urine (approximately ¼ cup) into the collection container.</a:t>
            </a:r>
          </a:p>
          <a:p>
            <a:pPr marL="165100" indent="0">
              <a:buNone/>
            </a:pPr>
            <a:r>
              <a:rPr lang="en-US" sz="2200" dirty="0">
                <a:solidFill>
                  <a:srgbClr val="E96B10"/>
                </a:solidFill>
              </a:rPr>
              <a:t>Step 7:</a:t>
            </a:r>
            <a:r>
              <a:rPr lang="en-US" sz="2200" dirty="0"/>
              <a:t> When voiding is complete, athlete will give container to appropriate personnel</a:t>
            </a:r>
          </a:p>
        </p:txBody>
      </p:sp>
    </p:spTree>
    <p:custDataLst>
      <p:tags r:id="rId1"/>
    </p:custDataLst>
    <p:extLst>
      <p:ext uri="{BB962C8B-B14F-4D97-AF65-F5344CB8AC3E}">
        <p14:creationId xmlns:p14="http://schemas.microsoft.com/office/powerpoint/2010/main" val="914816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EFD65E5-9103-493E-901B-6BFA54081DCF}"/>
              </a:ext>
            </a:extLst>
          </p:cNvPr>
          <p:cNvPicPr>
            <a:picLocks noGrp="1" noChangeAspect="1"/>
          </p:cNvPicPr>
          <p:nvPr>
            <p:ph idx="1"/>
          </p:nvPr>
        </p:nvPicPr>
        <p:blipFill>
          <a:blip r:embed="rId2"/>
          <a:stretch>
            <a:fillRect/>
          </a:stretch>
        </p:blipFill>
        <p:spPr>
          <a:xfrm>
            <a:off x="1110502" y="1501883"/>
            <a:ext cx="10829411" cy="4873234"/>
          </a:xfrm>
          <a:prstGeom prst="rect">
            <a:avLst/>
          </a:prstGeom>
        </p:spPr>
      </p:pic>
    </p:spTree>
    <p:extLst>
      <p:ext uri="{BB962C8B-B14F-4D97-AF65-F5344CB8AC3E}">
        <p14:creationId xmlns:p14="http://schemas.microsoft.com/office/powerpoint/2010/main" val="455318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Urine Specific Gravity: Procedures</a:t>
            </a:r>
          </a:p>
        </p:txBody>
      </p:sp>
      <p:sp>
        <p:nvSpPr>
          <p:cNvPr id="3" name="Content Placeholder 2"/>
          <p:cNvSpPr>
            <a:spLocks noGrp="1"/>
          </p:cNvSpPr>
          <p:nvPr>
            <p:ph type="body" idx="1"/>
          </p:nvPr>
        </p:nvSpPr>
        <p:spPr/>
        <p:txBody>
          <a:bodyPr>
            <a:normAutofit/>
          </a:bodyPr>
          <a:lstStyle/>
          <a:p>
            <a:r>
              <a:rPr lang="en-US" dirty="0"/>
              <a:t>Mark each urine collection cup to identify the athlete being tested.</a:t>
            </a:r>
          </a:p>
          <a:p>
            <a:r>
              <a:rPr lang="en-US" dirty="0"/>
              <a:t>Instruct each wrestler to enter the toilet or urinal one at a time with nothing but the urine collection cup.</a:t>
            </a:r>
          </a:p>
          <a:p>
            <a:r>
              <a:rPr lang="en-US" dirty="0"/>
              <a:t>It is recommended that no more than THREE wrestlers be supervised at one time during the urine collection.</a:t>
            </a:r>
          </a:p>
          <a:p>
            <a:r>
              <a:rPr lang="en-US" dirty="0"/>
              <a:t>Allow reasonable time for the athlete to provide a sample of urine.</a:t>
            </a:r>
          </a:p>
          <a:p>
            <a:r>
              <a:rPr lang="en-US" dirty="0"/>
              <a:t>Wrestlers should not have access to sinks where water can be added to their samples, therefore, it is recommended that faucets are taped shut (except for one to wash hands).</a:t>
            </a:r>
          </a:p>
          <a:p>
            <a:pPr marL="165100" indent="0">
              <a:buNone/>
            </a:pPr>
            <a:endParaRPr lang="en-US" dirty="0"/>
          </a:p>
        </p:txBody>
      </p:sp>
    </p:spTree>
    <p:custDataLst>
      <p:tags r:id="rId1"/>
    </p:custDataLst>
    <p:extLst>
      <p:ext uri="{BB962C8B-B14F-4D97-AF65-F5344CB8AC3E}">
        <p14:creationId xmlns:p14="http://schemas.microsoft.com/office/powerpoint/2010/main" val="34737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5C49-878B-4AE7-832A-4ABED23322CC}"/>
              </a:ext>
            </a:extLst>
          </p:cNvPr>
          <p:cNvSpPr>
            <a:spLocks noGrp="1"/>
          </p:cNvSpPr>
          <p:nvPr>
            <p:ph type="title"/>
          </p:nvPr>
        </p:nvSpPr>
        <p:spPr/>
        <p:txBody>
          <a:bodyPr/>
          <a:lstStyle/>
          <a:p>
            <a:r>
              <a:rPr lang="en-US" dirty="0"/>
              <a:t>Urine Specific Gravity: Procedures</a:t>
            </a:r>
          </a:p>
        </p:txBody>
      </p:sp>
      <p:sp>
        <p:nvSpPr>
          <p:cNvPr id="3" name="Text Placeholder 2">
            <a:extLst>
              <a:ext uri="{FF2B5EF4-FFF2-40B4-BE49-F238E27FC236}">
                <a16:creationId xmlns:a16="http://schemas.microsoft.com/office/drawing/2014/main" id="{C7715E1C-31C8-4D2C-8640-5198FF3A0DBB}"/>
              </a:ext>
            </a:extLst>
          </p:cNvPr>
          <p:cNvSpPr>
            <a:spLocks noGrp="1"/>
          </p:cNvSpPr>
          <p:nvPr>
            <p:ph type="body" idx="1"/>
          </p:nvPr>
        </p:nvSpPr>
        <p:spPr>
          <a:xfrm>
            <a:off x="1466850" y="1879042"/>
            <a:ext cx="10500783" cy="4448732"/>
          </a:xfrm>
        </p:spPr>
        <p:txBody>
          <a:bodyPr/>
          <a:lstStyle/>
          <a:p>
            <a:r>
              <a:rPr lang="en-US" dirty="0"/>
              <a:t>Colored dye, tide-bowl, fruit punch packets or other agents to color the toilet water may be added so that wrestlers are not tempted to dip their cup into the toilet water.</a:t>
            </a:r>
          </a:p>
          <a:p>
            <a:r>
              <a:rPr lang="en-US" dirty="0"/>
              <a:t>Personnel must ensure that the wrestler has provided a sample of their own urine. Reasonable supervision is required, however</a:t>
            </a:r>
            <a:r>
              <a:rPr lang="en-US" b="1" dirty="0"/>
              <a:t>, under no circumstances will personnel witness the sample going from the body into the collection container.</a:t>
            </a:r>
          </a:p>
          <a:p>
            <a:r>
              <a:rPr lang="en-US" b="1" dirty="0"/>
              <a:t> </a:t>
            </a:r>
            <a:r>
              <a:rPr lang="en-US" dirty="0"/>
              <a:t>After collection of the urine by the athlete, appropriate personnel should ensure that the urine is warm by feel on the outside of the collection cup. If the urine is cold or suspect, reject that sample and require the athlete to provide another sample under closer supervision.</a:t>
            </a:r>
          </a:p>
          <a:p>
            <a:endParaRPr lang="en-US" b="1" dirty="0"/>
          </a:p>
        </p:txBody>
      </p:sp>
    </p:spTree>
    <p:custDataLst>
      <p:tags r:id="rId1"/>
    </p:custDataLst>
    <p:extLst>
      <p:ext uri="{BB962C8B-B14F-4D97-AF65-F5344CB8AC3E}">
        <p14:creationId xmlns:p14="http://schemas.microsoft.com/office/powerpoint/2010/main" val="1227472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Determining SG: Refractometer</a:t>
            </a:r>
          </a:p>
        </p:txBody>
      </p:sp>
      <p:sp>
        <p:nvSpPr>
          <p:cNvPr id="3" name="Content Placeholder 2"/>
          <p:cNvSpPr>
            <a:spLocks noGrp="1"/>
          </p:cNvSpPr>
          <p:nvPr>
            <p:ph type="body" idx="1"/>
          </p:nvPr>
        </p:nvSpPr>
        <p:spPr/>
        <p:txBody>
          <a:bodyPr>
            <a:normAutofit/>
          </a:bodyPr>
          <a:lstStyle/>
          <a:p>
            <a:r>
              <a:rPr lang="en-US" dirty="0"/>
              <a:t>Use Refractometer (Optical or Digital)</a:t>
            </a:r>
          </a:p>
          <a:p>
            <a:r>
              <a:rPr lang="en-US" dirty="0"/>
              <a:t>Tester will use latex free gloves</a:t>
            </a:r>
          </a:p>
          <a:p>
            <a:r>
              <a:rPr lang="en-US" dirty="0"/>
              <a:t>Administer test ASAP after sample is collected</a:t>
            </a:r>
          </a:p>
          <a:p>
            <a:r>
              <a:rPr lang="en-US" dirty="0"/>
              <a:t>Use clean pipette/straw to obtain sample</a:t>
            </a:r>
          </a:p>
          <a:p>
            <a:r>
              <a:rPr lang="en-US" dirty="0"/>
              <a:t>Place 2-3 drops on </a:t>
            </a:r>
            <a:r>
              <a:rPr lang="en-US" dirty="0" err="1"/>
              <a:t>refractometer</a:t>
            </a:r>
            <a:r>
              <a:rPr lang="en-US" dirty="0"/>
              <a:t> prism</a:t>
            </a:r>
          </a:p>
          <a:p>
            <a:r>
              <a:rPr lang="en-US" dirty="0"/>
              <a:t>Record results….remember passing has to be between 1.002 g/ml - 1.020g/ml  </a:t>
            </a:r>
          </a:p>
          <a:p>
            <a:r>
              <a:rPr lang="en-US" dirty="0"/>
              <a:t>Discard urine, pipette, container, cleaning supplies</a:t>
            </a:r>
          </a:p>
          <a:p>
            <a:r>
              <a:rPr lang="en-US" dirty="0"/>
              <a:t>Clean and dry refractometer</a:t>
            </a:r>
          </a:p>
          <a:p>
            <a:r>
              <a:rPr lang="en-US" dirty="0"/>
              <a:t>Re-calibrate after every </a:t>
            </a:r>
            <a:r>
              <a:rPr lang="en-US" sz="3600" u="sng" dirty="0"/>
              <a:t>10</a:t>
            </a:r>
            <a:r>
              <a:rPr lang="en-US" dirty="0"/>
              <a:t> samples</a:t>
            </a:r>
          </a:p>
        </p:txBody>
      </p:sp>
    </p:spTree>
    <p:custDataLst>
      <p:tags r:id="rId1"/>
    </p:custDataLst>
    <p:extLst>
      <p:ext uri="{BB962C8B-B14F-4D97-AF65-F5344CB8AC3E}">
        <p14:creationId xmlns:p14="http://schemas.microsoft.com/office/powerpoint/2010/main" val="9182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a:t>
            </a:r>
          </a:p>
        </p:txBody>
      </p:sp>
      <p:sp>
        <p:nvSpPr>
          <p:cNvPr id="4" name="Content Placeholder 3"/>
          <p:cNvSpPr>
            <a:spLocks noGrp="1"/>
          </p:cNvSpPr>
          <p:nvPr>
            <p:ph idx="1"/>
          </p:nvPr>
        </p:nvSpPr>
        <p:spPr/>
        <p:txBody>
          <a:bodyPr>
            <a:normAutofit/>
          </a:bodyPr>
          <a:lstStyle/>
          <a:p>
            <a:r>
              <a:rPr lang="en-US" dirty="0"/>
              <a:t>Infrequent Calibration</a:t>
            </a:r>
          </a:p>
          <a:p>
            <a:r>
              <a:rPr lang="en-US" dirty="0"/>
              <a:t>Sample Contamination</a:t>
            </a:r>
          </a:p>
          <a:p>
            <a:r>
              <a:rPr lang="en-US" dirty="0"/>
              <a:t>Not cleaning the daylight plate or prism surface completely between samples</a:t>
            </a:r>
          </a:p>
          <a:p>
            <a:r>
              <a:rPr lang="en-US" dirty="0"/>
              <a:t>Misreading the metered scale displayed in the viewfinder</a:t>
            </a:r>
          </a:p>
          <a:p>
            <a:endParaRPr lang="en-US" dirty="0"/>
          </a:p>
          <a:p>
            <a:pPr marL="137160" indent="0">
              <a:buNone/>
            </a:pPr>
            <a:endParaRPr lang="en-US" dirty="0"/>
          </a:p>
          <a:p>
            <a:endParaRPr lang="en-US" dirty="0"/>
          </a:p>
        </p:txBody>
      </p:sp>
    </p:spTree>
    <p:custDataLst>
      <p:tags r:id="rId1"/>
    </p:custDataLst>
    <p:extLst>
      <p:ext uri="{BB962C8B-B14F-4D97-AF65-F5344CB8AC3E}">
        <p14:creationId xmlns:p14="http://schemas.microsoft.com/office/powerpoint/2010/main" val="3524610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Two in the Assessment Process: Body Weight</a:t>
            </a:r>
          </a:p>
        </p:txBody>
      </p:sp>
      <p:sp>
        <p:nvSpPr>
          <p:cNvPr id="3" name="Content Placeholder 2"/>
          <p:cNvSpPr>
            <a:spLocks noGrp="1"/>
          </p:cNvSpPr>
          <p:nvPr>
            <p:ph idx="1"/>
          </p:nvPr>
        </p:nvSpPr>
        <p:spPr/>
        <p:txBody>
          <a:bodyPr/>
          <a:lstStyle/>
          <a:p>
            <a:r>
              <a:rPr lang="en-US" dirty="0"/>
              <a:t>Body weight scale options &amp; requirements</a:t>
            </a:r>
          </a:p>
          <a:p>
            <a:r>
              <a:rPr lang="en-US" dirty="0"/>
              <a:t>Scale care &amp; maintenance</a:t>
            </a:r>
          </a:p>
          <a:p>
            <a:r>
              <a:rPr lang="en-US" dirty="0"/>
              <a:t>Scale calibration locations</a:t>
            </a:r>
          </a:p>
          <a:p>
            <a:r>
              <a:rPr lang="en-US" dirty="0"/>
              <a:t>Proper attire </a:t>
            </a:r>
          </a:p>
          <a:p>
            <a:r>
              <a:rPr lang="en-US" dirty="0"/>
              <a:t>Weighing procedures</a:t>
            </a:r>
          </a:p>
          <a:p>
            <a:endParaRPr lang="en-US" dirty="0"/>
          </a:p>
          <a:p>
            <a:pPr marL="16510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0DFFDE04-79B3-310F-3896-688C6A703D0E}"/>
              </a:ext>
            </a:extLst>
          </p:cNvPr>
          <p:cNvPicPr>
            <a:picLocks noChangeAspect="1"/>
          </p:cNvPicPr>
          <p:nvPr/>
        </p:nvPicPr>
        <p:blipFill>
          <a:blip r:embed="rId4"/>
          <a:stretch>
            <a:fillRect/>
          </a:stretch>
        </p:blipFill>
        <p:spPr>
          <a:xfrm>
            <a:off x="7945528" y="1989138"/>
            <a:ext cx="3180143" cy="4187727"/>
          </a:xfrm>
          <a:prstGeom prst="rect">
            <a:avLst/>
          </a:prstGeom>
        </p:spPr>
      </p:pic>
    </p:spTree>
    <p:custDataLst>
      <p:tags r:id="rId1"/>
    </p:custDataLst>
    <p:extLst>
      <p:ext uri="{BB962C8B-B14F-4D97-AF65-F5344CB8AC3E}">
        <p14:creationId xmlns:p14="http://schemas.microsoft.com/office/powerpoint/2010/main" val="516277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4010-16FC-45C7-8C81-FD6C3EA4FE55}"/>
              </a:ext>
            </a:extLst>
          </p:cNvPr>
          <p:cNvSpPr>
            <a:spLocks noGrp="1"/>
          </p:cNvSpPr>
          <p:nvPr>
            <p:ph type="title"/>
          </p:nvPr>
        </p:nvSpPr>
        <p:spPr/>
        <p:txBody>
          <a:bodyPr/>
          <a:lstStyle/>
          <a:p>
            <a:r>
              <a:rPr lang="en-US" dirty="0"/>
              <a:t>Body Weight Scale Options &amp; Requirements</a:t>
            </a:r>
          </a:p>
        </p:txBody>
      </p:sp>
      <p:sp>
        <p:nvSpPr>
          <p:cNvPr id="3" name="Text Placeholder 2">
            <a:extLst>
              <a:ext uri="{FF2B5EF4-FFF2-40B4-BE49-F238E27FC236}">
                <a16:creationId xmlns:a16="http://schemas.microsoft.com/office/drawing/2014/main" id="{3EF5792B-A6A0-491A-A202-97FB32C31F07}"/>
              </a:ext>
            </a:extLst>
          </p:cNvPr>
          <p:cNvSpPr>
            <a:spLocks noGrp="1"/>
          </p:cNvSpPr>
          <p:nvPr>
            <p:ph type="body" idx="1"/>
          </p:nvPr>
        </p:nvSpPr>
        <p:spPr>
          <a:xfrm>
            <a:off x="746449" y="2149912"/>
            <a:ext cx="10678527" cy="744014"/>
          </a:xfrm>
        </p:spPr>
        <p:txBody>
          <a:bodyPr/>
          <a:lstStyle/>
          <a:p>
            <a:pPr marL="165100" indent="0">
              <a:buNone/>
            </a:pPr>
            <a:r>
              <a:rPr lang="en-US" dirty="0"/>
              <a:t>        Digital   </a:t>
            </a:r>
            <a:r>
              <a:rPr lang="en-US" dirty="0">
                <a:solidFill>
                  <a:srgbClr val="FF00FF"/>
                </a:solidFill>
              </a:rPr>
              <a:t>         </a:t>
            </a:r>
            <a:r>
              <a:rPr lang="en-US" dirty="0"/>
              <a:t>Balance Beam            Bench          </a:t>
            </a:r>
            <a:r>
              <a:rPr lang="en-US" dirty="0">
                <a:solidFill>
                  <a:srgbClr val="FF00FF"/>
                </a:solidFill>
              </a:rPr>
              <a:t>		</a:t>
            </a:r>
            <a:r>
              <a:rPr lang="en-US" dirty="0"/>
              <a:t>Spring</a:t>
            </a:r>
          </a:p>
          <a:p>
            <a:pPr marL="165100" indent="0">
              <a:buNone/>
            </a:pPr>
            <a:endParaRPr lang="en-US" dirty="0"/>
          </a:p>
          <a:p>
            <a:pPr marL="165100" indent="0">
              <a:buNone/>
            </a:pPr>
            <a:endParaRPr lang="en-US" dirty="0"/>
          </a:p>
          <a:p>
            <a:pPr marL="165100" indent="0">
              <a:buNone/>
            </a:pPr>
            <a:endParaRPr lang="en-US" dirty="0"/>
          </a:p>
          <a:p>
            <a:pPr marL="165100" indent="0">
              <a:buNone/>
            </a:pPr>
            <a:endParaRPr lang="en-US" dirty="0"/>
          </a:p>
          <a:p>
            <a:pPr marL="165100" indent="0">
              <a:buNone/>
            </a:pPr>
            <a:endParaRPr lang="en-US" dirty="0"/>
          </a:p>
          <a:p>
            <a:pPr marL="165100" indent="0">
              <a:buNone/>
            </a:pPr>
            <a:endParaRPr lang="en-US" dirty="0"/>
          </a:p>
          <a:p>
            <a:pPr marL="165100" indent="0">
              <a:buNone/>
            </a:pPr>
            <a:endParaRPr lang="en-US" dirty="0"/>
          </a:p>
          <a:p>
            <a:pPr marL="165100" indent="0" algn="ctr">
              <a:buNone/>
            </a:pPr>
            <a:r>
              <a:rPr lang="en-US" sz="4000" dirty="0">
                <a:solidFill>
                  <a:srgbClr val="E96B10"/>
                </a:solidFill>
              </a:rPr>
              <a:t>Scale Capacity: 300+ LBS</a:t>
            </a:r>
          </a:p>
          <a:p>
            <a:pPr marL="165100" indent="0" algn="ctr">
              <a:buNone/>
            </a:pPr>
            <a:r>
              <a:rPr lang="en-US" sz="4000" dirty="0">
                <a:solidFill>
                  <a:srgbClr val="E96B10"/>
                </a:solidFill>
              </a:rPr>
              <a:t>Accuracy Requirements: 0.2 LBS</a:t>
            </a:r>
          </a:p>
          <a:p>
            <a:endParaRPr lang="en-US" dirty="0"/>
          </a:p>
        </p:txBody>
      </p:sp>
      <p:pic>
        <p:nvPicPr>
          <p:cNvPr id="3074" name="Picture 2" descr="Image result for uline digital scale">
            <a:extLst>
              <a:ext uri="{FF2B5EF4-FFF2-40B4-BE49-F238E27FC236}">
                <a16:creationId xmlns:a16="http://schemas.microsoft.com/office/drawing/2014/main" id="{EE9EC66D-0ACC-417B-A48B-2D769DFEE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54" y="3084844"/>
            <a:ext cx="2820237" cy="21101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ysician Beam Scale">
            <a:extLst>
              <a:ext uri="{FF2B5EF4-FFF2-40B4-BE49-F238E27FC236}">
                <a16:creationId xmlns:a16="http://schemas.microsoft.com/office/drawing/2014/main" id="{99680645-F0AD-4CD4-96FC-6EE1548186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40" t="1466" r="15312" b="-1466"/>
          <a:stretch/>
        </p:blipFill>
        <p:spPr bwMode="auto">
          <a:xfrm>
            <a:off x="3765091" y="3017487"/>
            <a:ext cx="1590680" cy="22448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tecto&amp;trade; Pro Style Analog Bathroom Scale">
            <a:extLst>
              <a:ext uri="{FF2B5EF4-FFF2-40B4-BE49-F238E27FC236}">
                <a16:creationId xmlns:a16="http://schemas.microsoft.com/office/drawing/2014/main" id="{0E65EE0C-FF03-46BB-AEEF-37DC97AAC0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7702" y="2859697"/>
            <a:ext cx="3051141" cy="2335302"/>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8E931D2E-EAAB-4084-8CA0-05F0CD266F13}"/>
              </a:ext>
            </a:extLst>
          </p:cNvPr>
          <p:cNvSpPr/>
          <p:nvPr/>
        </p:nvSpPr>
        <p:spPr>
          <a:xfrm>
            <a:off x="8752114" y="3313464"/>
            <a:ext cx="1607736" cy="1448165"/>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 name="Picture 4">
            <a:extLst>
              <a:ext uri="{FF2B5EF4-FFF2-40B4-BE49-F238E27FC236}">
                <a16:creationId xmlns:a16="http://schemas.microsoft.com/office/drawing/2014/main" id="{1BD92F9E-702C-CADA-96E0-622C2C6D3F7A}"/>
              </a:ext>
            </a:extLst>
          </p:cNvPr>
          <p:cNvPicPr>
            <a:picLocks noChangeAspect="1"/>
          </p:cNvPicPr>
          <p:nvPr/>
        </p:nvPicPr>
        <p:blipFill>
          <a:blip r:embed="rId7"/>
          <a:stretch>
            <a:fillRect/>
          </a:stretch>
        </p:blipFill>
        <p:spPr>
          <a:xfrm>
            <a:off x="5726618" y="3057949"/>
            <a:ext cx="1360807" cy="2026373"/>
          </a:xfrm>
          <a:prstGeom prst="rect">
            <a:avLst/>
          </a:prstGeom>
        </p:spPr>
      </p:pic>
    </p:spTree>
    <p:custDataLst>
      <p:tags r:id="rId1"/>
    </p:custDataLst>
    <p:extLst>
      <p:ext uri="{BB962C8B-B14F-4D97-AF65-F5344CB8AC3E}">
        <p14:creationId xmlns:p14="http://schemas.microsoft.com/office/powerpoint/2010/main" val="1734954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1DD5-7D32-4B2D-9EF4-7B6442F838C1}"/>
              </a:ext>
            </a:extLst>
          </p:cNvPr>
          <p:cNvSpPr>
            <a:spLocks noGrp="1"/>
          </p:cNvSpPr>
          <p:nvPr>
            <p:ph type="title"/>
          </p:nvPr>
        </p:nvSpPr>
        <p:spPr>
          <a:xfrm>
            <a:off x="2351314" y="709125"/>
            <a:ext cx="6456784" cy="1141705"/>
          </a:xfrm>
        </p:spPr>
        <p:txBody>
          <a:bodyPr vert="horz" lIns="91440" tIns="45720" rIns="91440" bIns="0" rtlCol="0" anchor="b">
            <a:normAutofit fontScale="90000"/>
          </a:bodyPr>
          <a:lstStyle/>
          <a:p>
            <a:r>
              <a:rPr lang="en-US" sz="4800" dirty="0"/>
              <a:t>Para sport athletes (use platform scale)</a:t>
            </a:r>
          </a:p>
        </p:txBody>
      </p:sp>
      <p:pic>
        <p:nvPicPr>
          <p:cNvPr id="4" name="Content Placeholder 3">
            <a:extLst>
              <a:ext uri="{FF2B5EF4-FFF2-40B4-BE49-F238E27FC236}">
                <a16:creationId xmlns:a16="http://schemas.microsoft.com/office/drawing/2014/main" id="{02F23D00-68E2-41D6-B82E-8E82E64FE434}"/>
              </a:ext>
            </a:extLst>
          </p:cNvPr>
          <p:cNvPicPr>
            <a:picLocks noGrp="1" noChangeAspect="1"/>
          </p:cNvPicPr>
          <p:nvPr>
            <p:ph idx="1"/>
          </p:nvPr>
        </p:nvPicPr>
        <p:blipFill rotWithShape="1">
          <a:blip r:embed="rId3"/>
          <a:srcRect t="46386" b="879"/>
          <a:stretch/>
        </p:blipFill>
        <p:spPr>
          <a:xfrm>
            <a:off x="2808235" y="3075907"/>
            <a:ext cx="6282919" cy="2484974"/>
          </a:xfrm>
          <a:prstGeom prst="rect">
            <a:avLst/>
          </a:prstGeom>
        </p:spPr>
      </p:pic>
    </p:spTree>
    <p:extLst>
      <p:ext uri="{BB962C8B-B14F-4D97-AF65-F5344CB8AC3E}">
        <p14:creationId xmlns:p14="http://schemas.microsoft.com/office/powerpoint/2010/main" val="838846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Regulations</a:t>
            </a:r>
          </a:p>
        </p:txBody>
      </p:sp>
      <p:sp>
        <p:nvSpPr>
          <p:cNvPr id="3" name="Content Placeholder 2"/>
          <p:cNvSpPr>
            <a:spLocks noGrp="1"/>
          </p:cNvSpPr>
          <p:nvPr>
            <p:ph idx="1"/>
          </p:nvPr>
        </p:nvSpPr>
        <p:spPr/>
        <p:txBody>
          <a:bodyPr/>
          <a:lstStyle/>
          <a:p>
            <a:pPr marL="165100" indent="0">
              <a:buNone/>
            </a:pPr>
            <a:r>
              <a:rPr lang="en-US" dirty="0"/>
              <a:t>The data from these assessments are entered into a series of equations so that the following safeguards can be determined for each wrestler:</a:t>
            </a:r>
          </a:p>
          <a:p>
            <a:pPr>
              <a:buNone/>
            </a:pPr>
            <a:endParaRPr lang="en-US" dirty="0"/>
          </a:p>
          <a:p>
            <a:pPr lvl="1"/>
            <a:r>
              <a:rPr lang="en-US" dirty="0">
                <a:solidFill>
                  <a:schemeClr val="accent4"/>
                </a:solidFill>
              </a:rPr>
              <a:t>Minimum Wrestling Weight (MWW)</a:t>
            </a:r>
          </a:p>
          <a:p>
            <a:pPr lvl="1"/>
            <a:r>
              <a:rPr lang="en-US" dirty="0">
                <a:solidFill>
                  <a:schemeClr val="accent4"/>
                </a:solidFill>
              </a:rPr>
              <a:t>A safe weight loss descent plan (1.5% Rule)</a:t>
            </a:r>
          </a:p>
          <a:p>
            <a:pPr lvl="1"/>
            <a:r>
              <a:rPr lang="en-US" dirty="0">
                <a:solidFill>
                  <a:schemeClr val="accent4"/>
                </a:solidFill>
              </a:rPr>
              <a:t>A weight class cycling limit</a:t>
            </a:r>
          </a:p>
          <a:p>
            <a:pPr marL="137160" indent="0">
              <a:buNone/>
            </a:pPr>
            <a:endParaRPr lang="en-US" dirty="0">
              <a:solidFill>
                <a:srgbClr val="FFC000"/>
              </a:solidFill>
            </a:endParaRPr>
          </a:p>
          <a:p>
            <a:pPr>
              <a:buNone/>
            </a:pPr>
            <a:endParaRPr lang="en-US" dirty="0"/>
          </a:p>
        </p:txBody>
      </p:sp>
    </p:spTree>
    <p:custDataLst>
      <p:tags r:id="rId1"/>
    </p:custDataLst>
    <p:extLst>
      <p:ext uri="{BB962C8B-B14F-4D97-AF65-F5344CB8AC3E}">
        <p14:creationId xmlns:p14="http://schemas.microsoft.com/office/powerpoint/2010/main" val="32440043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FABC-6747-4F4A-B98E-41672DF36282}"/>
              </a:ext>
            </a:extLst>
          </p:cNvPr>
          <p:cNvSpPr>
            <a:spLocks noGrp="1"/>
          </p:cNvSpPr>
          <p:nvPr>
            <p:ph type="title"/>
          </p:nvPr>
        </p:nvSpPr>
        <p:spPr/>
        <p:txBody>
          <a:bodyPr/>
          <a:lstStyle/>
          <a:p>
            <a:r>
              <a:rPr lang="en-US" dirty="0"/>
              <a:t>Scale Care &amp; Maintenance</a:t>
            </a:r>
          </a:p>
        </p:txBody>
      </p:sp>
      <p:sp>
        <p:nvSpPr>
          <p:cNvPr id="3" name="Text Placeholder 2">
            <a:extLst>
              <a:ext uri="{FF2B5EF4-FFF2-40B4-BE49-F238E27FC236}">
                <a16:creationId xmlns:a16="http://schemas.microsoft.com/office/drawing/2014/main" id="{7C3CC653-B3BF-43B3-97AD-839E71D4ECCB}"/>
              </a:ext>
            </a:extLst>
          </p:cNvPr>
          <p:cNvSpPr>
            <a:spLocks noGrp="1"/>
          </p:cNvSpPr>
          <p:nvPr>
            <p:ph type="body" idx="1"/>
          </p:nvPr>
        </p:nvSpPr>
        <p:spPr/>
        <p:txBody>
          <a:bodyPr/>
          <a:lstStyle/>
          <a:p>
            <a:r>
              <a:rPr lang="en-US" dirty="0"/>
              <a:t>To clean the scale, wipe surfaces with damp cloth. Never submerge the scale in water</a:t>
            </a:r>
          </a:p>
          <a:p>
            <a:r>
              <a:rPr lang="en-US" dirty="0"/>
              <a:t>Do not store the scale in direct sunlight or other hot places</a:t>
            </a:r>
          </a:p>
          <a:p>
            <a:r>
              <a:rPr lang="en-US" dirty="0"/>
              <a:t>Do not try to adjust digital/electronic scales. If adjustment is necessary, contact the manufacturer</a:t>
            </a:r>
          </a:p>
        </p:txBody>
      </p:sp>
    </p:spTree>
    <p:custDataLst>
      <p:tags r:id="rId1"/>
    </p:custDataLst>
    <p:extLst>
      <p:ext uri="{BB962C8B-B14F-4D97-AF65-F5344CB8AC3E}">
        <p14:creationId xmlns:p14="http://schemas.microsoft.com/office/powerpoint/2010/main" val="83648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Calibration</a:t>
            </a:r>
          </a:p>
        </p:txBody>
      </p:sp>
      <p:sp>
        <p:nvSpPr>
          <p:cNvPr id="3" name="Content Placeholder 2"/>
          <p:cNvSpPr>
            <a:spLocks noGrp="1"/>
          </p:cNvSpPr>
          <p:nvPr>
            <p:ph idx="1"/>
          </p:nvPr>
        </p:nvSpPr>
        <p:spPr/>
        <p:txBody>
          <a:bodyPr>
            <a:normAutofit/>
          </a:bodyPr>
          <a:lstStyle/>
          <a:p>
            <a:pPr marL="165100" indent="0">
              <a:buNone/>
            </a:pPr>
            <a:r>
              <a:rPr lang="en-US" dirty="0"/>
              <a:t>Local bureau of weights and measure can calibrate equipment against criterion standards.</a:t>
            </a:r>
          </a:p>
          <a:p>
            <a:endParaRPr lang="en-US" dirty="0"/>
          </a:p>
          <a:p>
            <a:pPr lvl="1"/>
            <a:r>
              <a:rPr lang="en-US" dirty="0"/>
              <a:t>Illinois Dept. of Agriculture- Weights &amp; Measures: </a:t>
            </a:r>
            <a:r>
              <a:rPr lang="it-IT" dirty="0"/>
              <a:t>801 E Sangamon Ave, Springfield, IL 62702</a:t>
            </a:r>
          </a:p>
          <a:p>
            <a:pPr marL="609600" lvl="1" indent="0">
              <a:buNone/>
            </a:pPr>
            <a:endParaRPr lang="it-IT" dirty="0"/>
          </a:p>
          <a:p>
            <a:pPr lvl="1"/>
            <a:r>
              <a:rPr lang="en-US" dirty="0"/>
              <a:t>Department of Business Affairs and Consumer Protection (BACP): 2350 W. Ogden Ave., 2nd Floor Chicago, IL 60608</a:t>
            </a:r>
            <a:endParaRPr lang="it-IT" dirty="0"/>
          </a:p>
          <a:p>
            <a:pPr>
              <a:buFont typeface="Wingdings" panose="05000000000000000000" pitchFamily="2" charset="2"/>
              <a:buChar char="§"/>
            </a:pPr>
            <a:endParaRPr lang="en-US" dirty="0"/>
          </a:p>
        </p:txBody>
      </p:sp>
    </p:spTree>
    <p:custDataLst>
      <p:tags r:id="rId1"/>
    </p:custDataLst>
    <p:extLst>
      <p:ext uri="{BB962C8B-B14F-4D97-AF65-F5344CB8AC3E}">
        <p14:creationId xmlns:p14="http://schemas.microsoft.com/office/powerpoint/2010/main" val="870501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Obtaining Body Weight: Attire</a:t>
            </a:r>
          </a:p>
        </p:txBody>
      </p:sp>
      <p:sp>
        <p:nvSpPr>
          <p:cNvPr id="3" name="Content Placeholder 2"/>
          <p:cNvSpPr>
            <a:spLocks noGrp="1"/>
          </p:cNvSpPr>
          <p:nvPr>
            <p:ph idx="1"/>
          </p:nvPr>
        </p:nvSpPr>
        <p:spPr>
          <a:xfrm>
            <a:off x="1466850" y="1868993"/>
            <a:ext cx="10500783" cy="4582049"/>
          </a:xfrm>
        </p:spPr>
        <p:txBody>
          <a:bodyPr>
            <a:normAutofit/>
          </a:bodyPr>
          <a:lstStyle/>
          <a:p>
            <a:pPr lvl="1"/>
            <a:r>
              <a:rPr lang="en-US" dirty="0"/>
              <a:t>Males must wear shorts w/ t-shirt removed</a:t>
            </a:r>
          </a:p>
          <a:p>
            <a:pPr lvl="1"/>
            <a:r>
              <a:rPr lang="en-US" dirty="0"/>
              <a:t>Females must wear shorts and a top that exposes the scapula</a:t>
            </a:r>
          </a:p>
          <a:p>
            <a:pPr lvl="1"/>
            <a:r>
              <a:rPr lang="en-US" dirty="0"/>
              <a:t>Underwear is not acceptable attire.</a:t>
            </a:r>
          </a:p>
          <a:p>
            <a:pPr lvl="1"/>
            <a:r>
              <a:rPr lang="en-US" dirty="0"/>
              <a:t>Under NO circumstances may a wrestler be weighed-in, in the nude</a:t>
            </a:r>
          </a:p>
          <a:p>
            <a:pPr lvl="1">
              <a:buNone/>
            </a:pPr>
            <a:endParaRPr lang="en-US" dirty="0"/>
          </a:p>
          <a:p>
            <a:pPr marL="0" indent="0">
              <a:buNone/>
            </a:pPr>
            <a:endParaRPr lang="en-US" dirty="0"/>
          </a:p>
          <a:p>
            <a:pPr marL="0" indent="0">
              <a:buNone/>
            </a:pPr>
            <a:endParaRPr lang="en-US" dirty="0"/>
          </a:p>
        </p:txBody>
      </p:sp>
      <p:pic>
        <p:nvPicPr>
          <p:cNvPr id="4" name="Picture 3" descr="male shirt off.png"/>
          <p:cNvPicPr>
            <a:picLocks noChangeAspect="1"/>
          </p:cNvPicPr>
          <p:nvPr/>
        </p:nvPicPr>
        <p:blipFill>
          <a:blip r:embed="rId4" cstate="print"/>
          <a:stretch>
            <a:fillRect/>
          </a:stretch>
        </p:blipFill>
        <p:spPr>
          <a:xfrm>
            <a:off x="2352358" y="3632948"/>
            <a:ext cx="1781175" cy="25717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760" y="3632948"/>
            <a:ext cx="1981200" cy="2667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8443" y="3585323"/>
            <a:ext cx="2717799" cy="2667000"/>
          </a:xfrm>
          <a:prstGeom prst="rect">
            <a:avLst/>
          </a:prstGeom>
        </p:spPr>
      </p:pic>
    </p:spTree>
    <p:custDataLst>
      <p:tags r:id="rId1"/>
    </p:custDataLst>
    <p:extLst>
      <p:ext uri="{BB962C8B-B14F-4D97-AF65-F5344CB8AC3E}">
        <p14:creationId xmlns:p14="http://schemas.microsoft.com/office/powerpoint/2010/main" val="4491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5ECA5E-2B69-4631-87E9-CDE5DE4258C4}"/>
              </a:ext>
            </a:extLst>
          </p:cNvPr>
          <p:cNvSpPr>
            <a:spLocks noGrp="1"/>
          </p:cNvSpPr>
          <p:nvPr>
            <p:ph type="title"/>
          </p:nvPr>
        </p:nvSpPr>
        <p:spPr>
          <a:xfrm>
            <a:off x="2160706" y="605717"/>
            <a:ext cx="7375180" cy="1317231"/>
          </a:xfrm>
        </p:spPr>
        <p:txBody>
          <a:bodyPr anchor="t">
            <a:normAutofit/>
          </a:bodyPr>
          <a:lstStyle/>
          <a:p>
            <a:r>
              <a:rPr lang="en-US" sz="4400" dirty="0"/>
              <a:t>Weighing Procedure</a:t>
            </a:r>
            <a:endParaRPr lang="es-US" sz="4400" dirty="0"/>
          </a:p>
        </p:txBody>
      </p:sp>
      <p:graphicFrame>
        <p:nvGraphicFramePr>
          <p:cNvPr id="8" name="Content Placeholder 5">
            <a:extLst>
              <a:ext uri="{FF2B5EF4-FFF2-40B4-BE49-F238E27FC236}">
                <a16:creationId xmlns:a16="http://schemas.microsoft.com/office/drawing/2014/main" id="{12CC0B82-A622-454F-A84B-0FC55E0B1561}"/>
              </a:ext>
            </a:extLst>
          </p:cNvPr>
          <p:cNvGraphicFramePr>
            <a:graphicFrameLocks noGrp="1"/>
          </p:cNvGraphicFramePr>
          <p:nvPr>
            <p:ph idx="1"/>
            <p:extLst>
              <p:ext uri="{D42A27DB-BD31-4B8C-83A1-F6EECF244321}">
                <p14:modId xmlns:p14="http://schemas.microsoft.com/office/powerpoint/2010/main" val="709614248"/>
              </p:ext>
            </p:extLst>
          </p:nvPr>
        </p:nvGraphicFramePr>
        <p:xfrm>
          <a:off x="3835628" y="2160263"/>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71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06E6-7098-45D6-8E02-686998C5718B}"/>
              </a:ext>
            </a:extLst>
          </p:cNvPr>
          <p:cNvSpPr>
            <a:spLocks noGrp="1"/>
          </p:cNvSpPr>
          <p:nvPr>
            <p:ph type="title"/>
          </p:nvPr>
        </p:nvSpPr>
        <p:spPr>
          <a:xfrm>
            <a:off x="2342301" y="776220"/>
            <a:ext cx="7006972" cy="834677"/>
          </a:xfrm>
        </p:spPr>
        <p:txBody>
          <a:bodyPr vert="horz" lIns="91440" tIns="45720" rIns="91440" bIns="0" rtlCol="0" anchor="b">
            <a:noAutofit/>
          </a:bodyPr>
          <a:lstStyle/>
          <a:p>
            <a:r>
              <a:rPr lang="en-US" sz="4400" dirty="0"/>
              <a:t>Step 3: Skinfold Assessment</a:t>
            </a:r>
          </a:p>
        </p:txBody>
      </p:sp>
      <p:pic>
        <p:nvPicPr>
          <p:cNvPr id="6" name="Picture 5">
            <a:extLst>
              <a:ext uri="{FF2B5EF4-FFF2-40B4-BE49-F238E27FC236}">
                <a16:creationId xmlns:a16="http://schemas.microsoft.com/office/drawing/2014/main" id="{4DEE61C3-5514-4920-AB3C-660F664E5455}"/>
              </a:ext>
            </a:extLst>
          </p:cNvPr>
          <p:cNvPicPr>
            <a:picLocks noChangeAspect="1"/>
          </p:cNvPicPr>
          <p:nvPr/>
        </p:nvPicPr>
        <p:blipFill rotWithShape="1">
          <a:blip r:embed="rId2"/>
          <a:srcRect l="11223" r="12026" b="-4"/>
          <a:stretch/>
        </p:blipFill>
        <p:spPr>
          <a:xfrm>
            <a:off x="5075236" y="2215608"/>
            <a:ext cx="1980590" cy="3866172"/>
          </a:xfrm>
          <a:prstGeom prst="rect">
            <a:avLst/>
          </a:prstGeom>
        </p:spPr>
      </p:pic>
      <p:pic>
        <p:nvPicPr>
          <p:cNvPr id="9" name="Content Placeholder 3">
            <a:extLst>
              <a:ext uri="{FF2B5EF4-FFF2-40B4-BE49-F238E27FC236}">
                <a16:creationId xmlns:a16="http://schemas.microsoft.com/office/drawing/2014/main" id="{B2ED03BD-50D8-4CBB-858D-D7D0D66CA492}"/>
              </a:ext>
            </a:extLst>
          </p:cNvPr>
          <p:cNvPicPr>
            <a:picLocks noChangeAspect="1"/>
          </p:cNvPicPr>
          <p:nvPr/>
        </p:nvPicPr>
        <p:blipFill rotWithShape="1">
          <a:blip r:embed="rId3"/>
          <a:srcRect l="17645" r="13357" b="-4"/>
          <a:stretch/>
        </p:blipFill>
        <p:spPr>
          <a:xfrm>
            <a:off x="7324626" y="2215608"/>
            <a:ext cx="1980590" cy="3866172"/>
          </a:xfrm>
          <a:prstGeom prst="rect">
            <a:avLst/>
          </a:prstGeom>
        </p:spPr>
      </p:pic>
      <p:pic>
        <p:nvPicPr>
          <p:cNvPr id="5" name="Picture 4">
            <a:extLst>
              <a:ext uri="{FF2B5EF4-FFF2-40B4-BE49-F238E27FC236}">
                <a16:creationId xmlns:a16="http://schemas.microsoft.com/office/drawing/2014/main" id="{7BBA86BE-9F21-4DB9-A27E-992BEC47419F}"/>
              </a:ext>
            </a:extLst>
          </p:cNvPr>
          <p:cNvPicPr>
            <a:picLocks noChangeAspect="1"/>
          </p:cNvPicPr>
          <p:nvPr/>
        </p:nvPicPr>
        <p:blipFill rotWithShape="1">
          <a:blip r:embed="rId4"/>
          <a:srcRect l="39610" r="22225" b="2"/>
          <a:stretch/>
        </p:blipFill>
        <p:spPr>
          <a:xfrm>
            <a:off x="9528930" y="2215608"/>
            <a:ext cx="1980590" cy="3866172"/>
          </a:xfrm>
          <a:prstGeom prst="rect">
            <a:avLst/>
          </a:prstGeom>
        </p:spPr>
      </p:pic>
      <p:sp>
        <p:nvSpPr>
          <p:cNvPr id="4" name="TextBox 3">
            <a:extLst>
              <a:ext uri="{FF2B5EF4-FFF2-40B4-BE49-F238E27FC236}">
                <a16:creationId xmlns:a16="http://schemas.microsoft.com/office/drawing/2014/main" id="{3D24376B-73A3-AFDE-E4A7-ABFEDC7D3992}"/>
              </a:ext>
            </a:extLst>
          </p:cNvPr>
          <p:cNvSpPr txBox="1"/>
          <p:nvPr/>
        </p:nvSpPr>
        <p:spPr>
          <a:xfrm>
            <a:off x="682480" y="2215608"/>
            <a:ext cx="4392756" cy="1477328"/>
          </a:xfrm>
          <a:prstGeom prst="rect">
            <a:avLst/>
          </a:prstGeom>
          <a:noFill/>
        </p:spPr>
        <p:txBody>
          <a:bodyPr wrap="square">
            <a:spAutoFit/>
          </a:bodyPr>
          <a:lstStyle/>
          <a:p>
            <a:r>
              <a:rPr lang="en-US" dirty="0"/>
              <a:t>Facility &amp; Assistance Recommendations</a:t>
            </a:r>
          </a:p>
          <a:p>
            <a:r>
              <a:rPr lang="en-US" dirty="0"/>
              <a:t>Equipment &amp; Supplies</a:t>
            </a:r>
          </a:p>
          <a:p>
            <a:r>
              <a:rPr lang="en-US" dirty="0"/>
              <a:t>Skinfold Caliper Calibration</a:t>
            </a:r>
          </a:p>
          <a:p>
            <a:r>
              <a:rPr lang="en-US" dirty="0"/>
              <a:t>Land marking</a:t>
            </a:r>
          </a:p>
          <a:p>
            <a:r>
              <a:rPr lang="en-US" dirty="0"/>
              <a:t>Skinfold Technique</a:t>
            </a:r>
          </a:p>
        </p:txBody>
      </p:sp>
    </p:spTree>
    <p:extLst>
      <p:ext uri="{BB962C8B-B14F-4D97-AF65-F5344CB8AC3E}">
        <p14:creationId xmlns:p14="http://schemas.microsoft.com/office/powerpoint/2010/main" val="39932989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 Fold Assessment: Facility Recommendations</a:t>
            </a:r>
          </a:p>
        </p:txBody>
      </p:sp>
      <p:sp>
        <p:nvSpPr>
          <p:cNvPr id="3" name="Content Placeholder 2"/>
          <p:cNvSpPr>
            <a:spLocks noGrp="1"/>
          </p:cNvSpPr>
          <p:nvPr>
            <p:ph type="body" idx="1"/>
          </p:nvPr>
        </p:nvSpPr>
        <p:spPr/>
        <p:txBody>
          <a:bodyPr wrap="square" lIns="91440" tIns="45720" rIns="91440" bIns="45720" anchor="t" anchorCtr="0">
            <a:normAutofit/>
          </a:bodyPr>
          <a:lstStyle/>
          <a:p>
            <a:pPr>
              <a:lnSpc>
                <a:spcPct val="102000"/>
              </a:lnSpc>
              <a:buClr>
                <a:schemeClr val="tx1"/>
              </a:buClr>
            </a:pPr>
            <a:r>
              <a:rPr lang="en-US" altLang="ko-KR" sz="2800" dirty="0">
                <a:solidFill>
                  <a:schemeClr val="tx1"/>
                </a:solidFill>
                <a:latin typeface="Calibri" panose="020F0502020204030204" pitchFamily="34" charset="0"/>
              </a:rPr>
              <a:t>Choose a location close to where the Hydration assessment was taken for convenience.</a:t>
            </a:r>
          </a:p>
          <a:p>
            <a:pPr>
              <a:lnSpc>
                <a:spcPct val="102000"/>
              </a:lnSpc>
              <a:buClr>
                <a:schemeClr val="tx1"/>
              </a:buClr>
            </a:pPr>
            <a:r>
              <a:rPr lang="en-US" altLang="ko-KR" sz="2800" dirty="0">
                <a:solidFill>
                  <a:schemeClr val="tx1"/>
                </a:solidFill>
                <a:latin typeface="Calibri" panose="020F0502020204030204" pitchFamily="34" charset="0"/>
              </a:rPr>
              <a:t>Assessments must be taken in a separate room or screened-off area to allow for privacy and confidentiality of data.</a:t>
            </a:r>
          </a:p>
          <a:p>
            <a:pPr>
              <a:lnSpc>
                <a:spcPct val="102000"/>
              </a:lnSpc>
              <a:buClr>
                <a:schemeClr val="tx1"/>
              </a:buClr>
            </a:pPr>
            <a:r>
              <a:rPr lang="en-US" dirty="0">
                <a:solidFill>
                  <a:schemeClr val="tx1"/>
                </a:solidFill>
                <a:latin typeface="Calibri" panose="020F0502020204030204" pitchFamily="34" charset="0"/>
              </a:rPr>
              <a:t>Ensure adequate space to easily move around the subject and manipulate the equipment.</a:t>
            </a:r>
            <a:endParaRPr lang="en-US" sz="2800" dirty="0">
              <a:solidFill>
                <a:schemeClr val="tx1"/>
              </a:solidFill>
              <a:latin typeface="Calibri" panose="020F0502020204030204" pitchFamily="34" charset="0"/>
            </a:endParaRPr>
          </a:p>
          <a:p>
            <a:pPr>
              <a:lnSpc>
                <a:spcPct val="102000"/>
              </a:lnSpc>
              <a:buClr>
                <a:schemeClr val="tx1"/>
              </a:buClr>
            </a:pPr>
            <a:r>
              <a:rPr lang="en-US" altLang="ko-KR" sz="2800" dirty="0">
                <a:solidFill>
                  <a:schemeClr val="tx1"/>
                </a:solidFill>
                <a:latin typeface="Calibri" panose="020F0502020204030204" pitchFamily="34" charset="0"/>
              </a:rPr>
              <a:t>Area should be at set at a comfortable temperature.</a:t>
            </a:r>
            <a:endParaRPr lang="ko-KR" altLang="en-US" sz="280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3208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6071-3FF5-4FA5-8262-CDE055C8D43F}"/>
              </a:ext>
            </a:extLst>
          </p:cNvPr>
          <p:cNvSpPr>
            <a:spLocks noGrp="1"/>
          </p:cNvSpPr>
          <p:nvPr>
            <p:ph type="title"/>
          </p:nvPr>
        </p:nvSpPr>
        <p:spPr>
          <a:xfrm>
            <a:off x="1451579" y="804519"/>
            <a:ext cx="9603275" cy="1049235"/>
          </a:xfrm>
        </p:spPr>
        <p:txBody>
          <a:bodyPr>
            <a:normAutofit/>
          </a:bodyPr>
          <a:lstStyle/>
          <a:p>
            <a:r>
              <a:rPr lang="en-US" dirty="0"/>
              <a:t>   Standardized protocol</a:t>
            </a:r>
            <a:endParaRPr lang="es-US" dirty="0"/>
          </a:p>
        </p:txBody>
      </p:sp>
      <p:sp>
        <p:nvSpPr>
          <p:cNvPr id="3" name="Content Placeholder 2">
            <a:extLst>
              <a:ext uri="{FF2B5EF4-FFF2-40B4-BE49-F238E27FC236}">
                <a16:creationId xmlns:a16="http://schemas.microsoft.com/office/drawing/2014/main" id="{F3F1D46A-25EE-456F-987C-0FF493837D00}"/>
              </a:ext>
            </a:extLst>
          </p:cNvPr>
          <p:cNvSpPr>
            <a:spLocks noGrp="1"/>
          </p:cNvSpPr>
          <p:nvPr>
            <p:ph idx="1"/>
          </p:nvPr>
        </p:nvSpPr>
        <p:spPr>
          <a:xfrm>
            <a:off x="1451579" y="2015734"/>
            <a:ext cx="4158849" cy="3450613"/>
          </a:xfrm>
        </p:spPr>
        <p:txBody>
          <a:bodyPr>
            <a:normAutofit lnSpcReduction="10000"/>
          </a:bodyPr>
          <a:lstStyle/>
          <a:p>
            <a:r>
              <a:rPr lang="en-US" dirty="0"/>
              <a:t>International Society for the Advancement of </a:t>
            </a:r>
            <a:r>
              <a:rPr lang="en-US" dirty="0" err="1"/>
              <a:t>Kinanthropometry</a:t>
            </a:r>
            <a:endParaRPr lang="en-US" dirty="0"/>
          </a:p>
          <a:p>
            <a:r>
              <a:rPr lang="en-US" dirty="0"/>
              <a:t>Recognized as best practice protocol in Sport Sciences</a:t>
            </a:r>
          </a:p>
          <a:p>
            <a:r>
              <a:rPr lang="en-US" dirty="0"/>
              <a:t>Recommended protocol by the International Olympic Committee (IOC)</a:t>
            </a:r>
          </a:p>
          <a:p>
            <a:endParaRPr lang="es-US" dirty="0"/>
          </a:p>
        </p:txBody>
      </p:sp>
      <p:pic>
        <p:nvPicPr>
          <p:cNvPr id="4" name="Picture 3">
            <a:extLst>
              <a:ext uri="{FF2B5EF4-FFF2-40B4-BE49-F238E27FC236}">
                <a16:creationId xmlns:a16="http://schemas.microsoft.com/office/drawing/2014/main" id="{14DECB0B-350B-4136-94C5-7FAF156532AF}"/>
              </a:ext>
            </a:extLst>
          </p:cNvPr>
          <p:cNvPicPr>
            <a:picLocks noChangeAspect="1"/>
          </p:cNvPicPr>
          <p:nvPr/>
        </p:nvPicPr>
        <p:blipFill>
          <a:blip r:embed="rId2"/>
          <a:stretch>
            <a:fillRect/>
          </a:stretch>
        </p:blipFill>
        <p:spPr>
          <a:xfrm>
            <a:off x="6277257" y="2545200"/>
            <a:ext cx="4613872" cy="2382435"/>
          </a:xfrm>
          <a:prstGeom prst="rect">
            <a:avLst/>
          </a:prstGeom>
        </p:spPr>
      </p:pic>
    </p:spTree>
    <p:extLst>
      <p:ext uri="{BB962C8B-B14F-4D97-AF65-F5344CB8AC3E}">
        <p14:creationId xmlns:p14="http://schemas.microsoft.com/office/powerpoint/2010/main" val="1244452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 Fold Assessment: Assistant Needs</a:t>
            </a:r>
          </a:p>
        </p:txBody>
      </p:sp>
      <p:sp>
        <p:nvSpPr>
          <p:cNvPr id="4" name="Content Placeholder 3"/>
          <p:cNvSpPr>
            <a:spLocks noGrp="1"/>
          </p:cNvSpPr>
          <p:nvPr>
            <p:ph type="body" idx="1"/>
          </p:nvPr>
        </p:nvSpPr>
        <p:spPr>
          <a:xfrm>
            <a:off x="1054856" y="1950044"/>
            <a:ext cx="6163704" cy="4525963"/>
          </a:xfrm>
        </p:spPr>
        <p:txBody>
          <a:bodyPr>
            <a:normAutofit/>
          </a:bodyPr>
          <a:lstStyle/>
          <a:p>
            <a:r>
              <a:rPr lang="en-US" dirty="0"/>
              <a:t>Assistant should be used to help record data.</a:t>
            </a:r>
          </a:p>
          <a:p>
            <a:r>
              <a:rPr lang="en-US" dirty="0"/>
              <a:t>Body Fat Assessor must use clear pronunciation and the recorder must write clearly.</a:t>
            </a:r>
          </a:p>
          <a:p>
            <a:r>
              <a:rPr lang="en-US" dirty="0"/>
              <a:t>After Body Fat Assessor takes measurement and verbally announces skinfold value the assistant should repeat the value to ensure agreement. </a:t>
            </a:r>
          </a:p>
        </p:txBody>
      </p:sp>
      <p:pic>
        <p:nvPicPr>
          <p:cNvPr id="6" name="Content Placeholder 5"/>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7745095" y="1950044"/>
            <a:ext cx="3756025" cy="3810000"/>
          </a:xfrm>
        </p:spPr>
      </p:pic>
    </p:spTree>
    <p:custDataLst>
      <p:tags r:id="rId1"/>
    </p:custDataLst>
    <p:extLst>
      <p:ext uri="{BB962C8B-B14F-4D97-AF65-F5344CB8AC3E}">
        <p14:creationId xmlns:p14="http://schemas.microsoft.com/office/powerpoint/2010/main" val="391700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Assessment:  Equipment &amp; Supplies</a:t>
            </a:r>
          </a:p>
        </p:txBody>
      </p:sp>
      <p:sp>
        <p:nvSpPr>
          <p:cNvPr id="7" name="Content Placeholder 6"/>
          <p:cNvSpPr>
            <a:spLocks noGrp="1"/>
          </p:cNvSpPr>
          <p:nvPr>
            <p:ph type="body" idx="1"/>
          </p:nvPr>
        </p:nvSpPr>
        <p:spPr/>
        <p:txBody>
          <a:bodyPr wrap="square" lIns="91440" tIns="45720" rIns="91440" bIns="45720" anchor="b" anchorCtr="0">
            <a:normAutofit/>
          </a:bodyPr>
          <a:lstStyle/>
          <a:p>
            <a:pPr marL="594360" indent="-457200">
              <a:lnSpc>
                <a:spcPct val="102000"/>
              </a:lnSpc>
              <a:buClr>
                <a:schemeClr val="tx1"/>
              </a:buClr>
              <a:buFont typeface="Arial" panose="020B0604020202020204" pitchFamily="34" charset="0"/>
              <a:buChar char="•"/>
            </a:pPr>
            <a:endParaRPr lang="ko-KR" altLang="en-US" sz="2600" dirty="0">
              <a:solidFill>
                <a:schemeClr val="tx1"/>
              </a:solidFill>
              <a:latin typeface="Calibri" panose="020F0502020204030204" pitchFamily="34" charset="0"/>
            </a:endParaRPr>
          </a:p>
          <a:p>
            <a:pPr marL="594360" indent="-457200">
              <a:lnSpc>
                <a:spcPct val="102000"/>
              </a:lnSpc>
              <a:spcBef>
                <a:spcPts val="600"/>
              </a:spcBef>
              <a:buClr>
                <a:schemeClr val="tx1"/>
              </a:buClr>
              <a:buFont typeface="Arial" panose="020B0604020202020204" pitchFamily="34" charset="0"/>
              <a:buChar char="•"/>
            </a:pPr>
            <a:endParaRPr lang="ko-KR" altLang="en-US" sz="2600" dirty="0">
              <a:solidFill>
                <a:schemeClr val="tx1"/>
              </a:solidFill>
              <a:latin typeface="Calibri" panose="020F0502020204030204" pitchFamily="34" charset="0"/>
            </a:endParaRPr>
          </a:p>
          <a:p>
            <a:pPr marL="548640" indent="-411480">
              <a:lnSpc>
                <a:spcPct val="102000"/>
              </a:lnSpc>
              <a:spcBef>
                <a:spcPts val="600"/>
              </a:spcBef>
              <a:buNone/>
            </a:pPr>
            <a:endParaRPr lang="ko-KR" altLang="en-US" sz="2600" dirty="0">
              <a:latin typeface="Book Antiqua" charset="0"/>
            </a:endParaRPr>
          </a:p>
        </p:txBody>
      </p:sp>
      <p:sp>
        <p:nvSpPr>
          <p:cNvPr id="3" name="Text Placeholder 2">
            <a:extLst>
              <a:ext uri="{FF2B5EF4-FFF2-40B4-BE49-F238E27FC236}">
                <a16:creationId xmlns:a16="http://schemas.microsoft.com/office/drawing/2014/main" id="{33330FE6-23DB-40B0-B3E6-56CE5084F274}"/>
              </a:ext>
            </a:extLst>
          </p:cNvPr>
          <p:cNvSpPr>
            <a:spLocks noGrp="1"/>
          </p:cNvSpPr>
          <p:nvPr>
            <p:ph type="body" idx="2"/>
          </p:nvPr>
        </p:nvSpPr>
        <p:spPr>
          <a:xfrm>
            <a:off x="1390137" y="2014728"/>
            <a:ext cx="5996183" cy="4525963"/>
          </a:xfrm>
        </p:spPr>
        <p:txBody>
          <a:bodyPr/>
          <a:lstStyle/>
          <a:p>
            <a:pPr marL="480060" indent="-342900">
              <a:lnSpc>
                <a:spcPct val="102000"/>
              </a:lnSpc>
              <a:buClr>
                <a:schemeClr val="tx1"/>
              </a:buClr>
            </a:pPr>
            <a:r>
              <a:rPr lang="en-US" altLang="ko-KR" sz="2400" dirty="0">
                <a:solidFill>
                  <a:schemeClr val="tx1"/>
                </a:solidFill>
                <a:latin typeface="Calibri" panose="020F0502020204030204" pitchFamily="34" charset="0"/>
              </a:rPr>
              <a:t>Lange &amp; Slim Guide Skinfold Calipers only</a:t>
            </a:r>
            <a:endParaRPr lang="ko-KR" altLang="en-US" sz="2400" dirty="0">
              <a:solidFill>
                <a:schemeClr val="tx1"/>
              </a:solidFill>
              <a:latin typeface="Calibri" panose="020F0502020204030204" pitchFamily="34" charset="0"/>
            </a:endParaRPr>
          </a:p>
          <a:p>
            <a:pPr marL="480060" indent="-342900">
              <a:lnSpc>
                <a:spcPct val="102000"/>
              </a:lnSpc>
              <a:spcBef>
                <a:spcPts val="600"/>
              </a:spcBef>
              <a:buClr>
                <a:schemeClr val="tx1"/>
              </a:buClr>
            </a:pPr>
            <a:r>
              <a:rPr lang="en-US" altLang="ko-KR" sz="2400" dirty="0">
                <a:solidFill>
                  <a:schemeClr val="tx1"/>
                </a:solidFill>
                <a:latin typeface="Calibri" panose="020F0502020204030204" pitchFamily="34" charset="0"/>
              </a:rPr>
              <a:t>Calibration Block/Dowel/Rod/Vernier Caliper</a:t>
            </a:r>
            <a:endParaRPr lang="ko-KR" altLang="en-US" sz="2400" dirty="0">
              <a:solidFill>
                <a:schemeClr val="tx1"/>
              </a:solidFill>
              <a:latin typeface="Calibri" panose="020F0502020204030204" pitchFamily="34" charset="0"/>
            </a:endParaRPr>
          </a:p>
          <a:p>
            <a:pPr marL="480060" indent="-342900">
              <a:lnSpc>
                <a:spcPct val="102000"/>
              </a:lnSpc>
              <a:spcBef>
                <a:spcPts val="600"/>
              </a:spcBef>
              <a:buClr>
                <a:schemeClr val="tx1"/>
              </a:buClr>
            </a:pPr>
            <a:r>
              <a:rPr lang="en-US" altLang="ko-KR" sz="2400" dirty="0">
                <a:solidFill>
                  <a:schemeClr val="tx1"/>
                </a:solidFill>
                <a:latin typeface="Calibri" panose="020F0502020204030204" pitchFamily="34" charset="0"/>
              </a:rPr>
              <a:t>Anthropometric Tape Measure (preferably metal)</a:t>
            </a:r>
          </a:p>
          <a:p>
            <a:pPr marL="480060" indent="-342900">
              <a:lnSpc>
                <a:spcPct val="102000"/>
              </a:lnSpc>
              <a:spcBef>
                <a:spcPts val="600"/>
              </a:spcBef>
              <a:buClr>
                <a:schemeClr val="tx1"/>
              </a:buClr>
            </a:pPr>
            <a:r>
              <a:rPr lang="en-US" altLang="ko-KR" sz="2400" dirty="0" err="1">
                <a:solidFill>
                  <a:schemeClr val="tx1"/>
                </a:solidFill>
                <a:latin typeface="Calibri" panose="020F0502020204030204" pitchFamily="34" charset="0"/>
              </a:rPr>
              <a:t>Segmometer</a:t>
            </a:r>
            <a:r>
              <a:rPr lang="en-US" altLang="ko-KR" sz="2400" dirty="0">
                <a:solidFill>
                  <a:schemeClr val="tx1"/>
                </a:solidFill>
                <a:latin typeface="Calibri" panose="020F0502020204030204" pitchFamily="34" charset="0"/>
              </a:rPr>
              <a:t> (optional)</a:t>
            </a:r>
            <a:endParaRPr lang="ko-KR" altLang="en-US" sz="2400" dirty="0">
              <a:solidFill>
                <a:schemeClr val="tx1"/>
              </a:solidFill>
              <a:latin typeface="Calibri" panose="020F0502020204030204" pitchFamily="34" charset="0"/>
            </a:endParaRPr>
          </a:p>
          <a:p>
            <a:pPr marL="480060" indent="-342900">
              <a:lnSpc>
                <a:spcPct val="102000"/>
              </a:lnSpc>
              <a:spcBef>
                <a:spcPts val="600"/>
              </a:spcBef>
              <a:buClr>
                <a:schemeClr val="tx1"/>
              </a:buClr>
            </a:pPr>
            <a:r>
              <a:rPr lang="en-US" altLang="ko-KR" sz="2400" dirty="0">
                <a:solidFill>
                  <a:schemeClr val="tx1"/>
                </a:solidFill>
                <a:latin typeface="Calibri" panose="020F0502020204030204" pitchFamily="34" charset="0"/>
              </a:rPr>
              <a:t>Fine tipped felt or </a:t>
            </a:r>
            <a:r>
              <a:rPr lang="en-US" altLang="ko-KR" sz="2400" dirty="0" err="1">
                <a:solidFill>
                  <a:schemeClr val="tx1"/>
                </a:solidFill>
                <a:latin typeface="Calibri" panose="020F0502020204030204" pitchFamily="34" charset="0"/>
              </a:rPr>
              <a:t>Dermographic</a:t>
            </a:r>
            <a:r>
              <a:rPr lang="en-US" altLang="ko-KR" sz="2400" dirty="0">
                <a:solidFill>
                  <a:schemeClr val="tx1"/>
                </a:solidFill>
                <a:latin typeface="Calibri" panose="020F0502020204030204" pitchFamily="34" charset="0"/>
              </a:rPr>
              <a:t> pen (white &amp; black)</a:t>
            </a:r>
            <a:endParaRPr lang="ko-KR" altLang="en-US" sz="2400" dirty="0">
              <a:solidFill>
                <a:schemeClr val="tx1"/>
              </a:solidFill>
              <a:latin typeface="Calibri" panose="020F0502020204030204" pitchFamily="34" charset="0"/>
            </a:endParaRPr>
          </a:p>
          <a:p>
            <a:pPr marL="480060" indent="-342900">
              <a:lnSpc>
                <a:spcPct val="102000"/>
              </a:lnSpc>
              <a:spcBef>
                <a:spcPts val="600"/>
              </a:spcBef>
              <a:buClr>
                <a:schemeClr val="tx1"/>
              </a:buClr>
            </a:pPr>
            <a:r>
              <a:rPr lang="en-US" altLang="ko-KR" sz="2400" dirty="0">
                <a:solidFill>
                  <a:schemeClr val="tx1"/>
                </a:solidFill>
                <a:latin typeface="Calibri" panose="020F0502020204030204" pitchFamily="34" charset="0"/>
              </a:rPr>
              <a:t>Record Sheet</a:t>
            </a:r>
            <a:endParaRPr lang="ko-KR" altLang="en-US" sz="2400" dirty="0">
              <a:solidFill>
                <a:schemeClr val="tx1"/>
              </a:solidFill>
              <a:latin typeface="Calibri" panose="020F0502020204030204" pitchFamily="34" charset="0"/>
            </a:endParaRPr>
          </a:p>
          <a:p>
            <a:pPr marL="480060" indent="-342900">
              <a:lnSpc>
                <a:spcPct val="102000"/>
              </a:lnSpc>
              <a:spcBef>
                <a:spcPts val="600"/>
              </a:spcBef>
              <a:buClr>
                <a:schemeClr val="tx1"/>
              </a:buClr>
            </a:pPr>
            <a:r>
              <a:rPr lang="en-US" altLang="ko-KR" sz="2400" dirty="0">
                <a:solidFill>
                  <a:schemeClr val="tx1"/>
                </a:solidFill>
                <a:latin typeface="Calibri" panose="020F0502020204030204" pitchFamily="34" charset="0"/>
              </a:rPr>
              <a:t>Assessment Procedures Manual</a:t>
            </a:r>
            <a:endParaRPr lang="en-US" sz="2400" dirty="0">
              <a:latin typeface="Calibri" panose="020F0502020204030204" pitchFamily="34" charset="0"/>
            </a:endParaRPr>
          </a:p>
        </p:txBody>
      </p:sp>
      <p:pic>
        <p:nvPicPr>
          <p:cNvPr id="6" name="Content Placeholder 5" descr="Lange.png"/>
          <p:cNvPicPr>
            <a:picLocks noGrp="1" noChangeAspect="1"/>
          </p:cNvPicPr>
          <p:nvPr>
            <p:ph sz="half" idx="4294967295"/>
          </p:nvPr>
        </p:nvPicPr>
        <p:blipFill>
          <a:blip r:embed="rId4" cstate="print"/>
          <a:stretch>
            <a:fillRect/>
          </a:stretch>
        </p:blipFill>
        <p:spPr>
          <a:xfrm>
            <a:off x="7741920" y="2014728"/>
            <a:ext cx="1818642" cy="1347142"/>
          </a:xfrm>
        </p:spPr>
      </p:pic>
      <p:pic>
        <p:nvPicPr>
          <p:cNvPr id="8" name="Picture 7" descr="slimguide.png"/>
          <p:cNvPicPr>
            <a:picLocks noChangeAspect="1"/>
          </p:cNvPicPr>
          <p:nvPr/>
        </p:nvPicPr>
        <p:blipFill>
          <a:blip r:embed="rId5" cstate="print"/>
          <a:stretch>
            <a:fillRect/>
          </a:stretch>
        </p:blipFill>
        <p:spPr>
          <a:xfrm>
            <a:off x="9790474" y="2020899"/>
            <a:ext cx="1751285" cy="1347142"/>
          </a:xfrm>
          <a:prstGeom prst="rect">
            <a:avLst/>
          </a:prstGeom>
        </p:spPr>
      </p:pic>
      <p:pic>
        <p:nvPicPr>
          <p:cNvPr id="9" name="Picture 8" descr="tape.jpg"/>
          <p:cNvPicPr>
            <a:picLocks noChangeAspect="1"/>
          </p:cNvPicPr>
          <p:nvPr/>
        </p:nvPicPr>
        <p:blipFill>
          <a:blip r:embed="rId6" cstate="print"/>
          <a:stretch>
            <a:fillRect/>
          </a:stretch>
        </p:blipFill>
        <p:spPr>
          <a:xfrm>
            <a:off x="7727630" y="3536057"/>
            <a:ext cx="1832931" cy="1279784"/>
          </a:xfrm>
          <a:prstGeom prst="rect">
            <a:avLst/>
          </a:prstGeom>
        </p:spPr>
      </p:pic>
      <p:pic>
        <p:nvPicPr>
          <p:cNvPr id="10" name="Picture 9" descr="pen.jpg"/>
          <p:cNvPicPr>
            <a:picLocks noChangeAspect="1"/>
          </p:cNvPicPr>
          <p:nvPr/>
        </p:nvPicPr>
        <p:blipFill>
          <a:blip r:embed="rId7" cstate="print"/>
          <a:stretch>
            <a:fillRect/>
          </a:stretch>
        </p:blipFill>
        <p:spPr>
          <a:xfrm>
            <a:off x="9790474" y="3534084"/>
            <a:ext cx="1751285" cy="131177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0475" y="5080200"/>
            <a:ext cx="1751286" cy="1556358"/>
          </a:xfrm>
          <a:prstGeom prst="rect">
            <a:avLst/>
          </a:prstGeom>
        </p:spPr>
      </p:pic>
      <p:pic>
        <p:nvPicPr>
          <p:cNvPr id="4098" name="Picture 2" descr="Image result for segmometer">
            <a:extLst>
              <a:ext uri="{FF2B5EF4-FFF2-40B4-BE49-F238E27FC236}">
                <a16:creationId xmlns:a16="http://schemas.microsoft.com/office/drawing/2014/main" id="{81DD8BDD-6679-4145-8DBD-004C948FF4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827" y="4940670"/>
            <a:ext cx="2241139" cy="16808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622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Assessment: Maintenance Check</a:t>
            </a:r>
          </a:p>
        </p:txBody>
      </p:sp>
      <p:sp>
        <p:nvSpPr>
          <p:cNvPr id="5" name="Content Placeholder 4"/>
          <p:cNvSpPr>
            <a:spLocks noGrp="1"/>
          </p:cNvSpPr>
          <p:nvPr>
            <p:ph type="body" idx="1"/>
          </p:nvPr>
        </p:nvSpPr>
        <p:spPr>
          <a:xfrm>
            <a:off x="1054855" y="1950044"/>
            <a:ext cx="5384799" cy="4525963"/>
          </a:xfrm>
        </p:spPr>
        <p:txBody>
          <a:bodyPr/>
          <a:lstStyle/>
          <a:p>
            <a:pPr marL="137160" indent="0">
              <a:buNone/>
            </a:pPr>
            <a:r>
              <a:rPr lang="en-US" dirty="0">
                <a:solidFill>
                  <a:srgbClr val="E96B10"/>
                </a:solidFill>
              </a:rPr>
              <a:t>Caliper Springs- </a:t>
            </a:r>
            <a:r>
              <a:rPr lang="en-US" dirty="0"/>
              <a:t>Not be distorted (slim guide)</a:t>
            </a:r>
          </a:p>
          <a:p>
            <a:pPr marL="137160" indent="0">
              <a:buNone/>
            </a:pPr>
            <a:r>
              <a:rPr lang="en-US" dirty="0">
                <a:solidFill>
                  <a:srgbClr val="E96B10"/>
                </a:solidFill>
              </a:rPr>
              <a:t>Pivot Joint- </a:t>
            </a:r>
            <a:r>
              <a:rPr lang="en-US" dirty="0"/>
              <a:t>Smooth operation</a:t>
            </a:r>
          </a:p>
          <a:p>
            <a:pPr marL="137160" indent="0">
              <a:buNone/>
            </a:pPr>
            <a:r>
              <a:rPr lang="en-US" dirty="0"/>
              <a:t>Indicator mechanism- clearly visible/not bent</a:t>
            </a:r>
          </a:p>
          <a:p>
            <a:pPr marL="137160" indent="0">
              <a:buNone/>
            </a:pPr>
            <a:r>
              <a:rPr lang="en-US" dirty="0">
                <a:solidFill>
                  <a:srgbClr val="E96B10"/>
                </a:solidFill>
              </a:rPr>
              <a:t>Indicator Mechanism- </a:t>
            </a:r>
            <a:r>
              <a:rPr lang="en-US" dirty="0">
                <a:solidFill>
                  <a:schemeClr val="tx1"/>
                </a:solidFill>
              </a:rPr>
              <a:t>Clearly visible/not bent</a:t>
            </a:r>
            <a:endParaRPr lang="en-US" dirty="0">
              <a:solidFill>
                <a:srgbClr val="E96B10"/>
              </a:solidFill>
            </a:endParaRPr>
          </a:p>
          <a:p>
            <a:pPr marL="137160" indent="0">
              <a:buNone/>
            </a:pPr>
            <a:r>
              <a:rPr lang="en-US" dirty="0">
                <a:solidFill>
                  <a:srgbClr val="E96B10"/>
                </a:solidFill>
              </a:rPr>
              <a:t>Jaw Alignment- </a:t>
            </a:r>
            <a:r>
              <a:rPr lang="en-US" dirty="0"/>
              <a:t>Should be square to ensure full surface are can be applied</a:t>
            </a:r>
          </a:p>
        </p:txBody>
      </p:sp>
      <p:pic>
        <p:nvPicPr>
          <p:cNvPr id="8" name="Content Placeholder 7"/>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7315956" y="2021840"/>
            <a:ext cx="4038600" cy="4038600"/>
          </a:xfrm>
        </p:spPr>
      </p:pic>
    </p:spTree>
    <p:custDataLst>
      <p:tags r:id="rId1"/>
    </p:custDataLst>
    <p:extLst>
      <p:ext uri="{BB962C8B-B14F-4D97-AF65-F5344CB8AC3E}">
        <p14:creationId xmlns:p14="http://schemas.microsoft.com/office/powerpoint/2010/main" val="2326036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a:t>
            </a:r>
          </a:p>
        </p:txBody>
      </p:sp>
      <p:sp>
        <p:nvSpPr>
          <p:cNvPr id="3" name="Content Placeholder 2"/>
          <p:cNvSpPr>
            <a:spLocks noGrp="1"/>
          </p:cNvSpPr>
          <p:nvPr>
            <p:ph idx="1"/>
          </p:nvPr>
        </p:nvSpPr>
        <p:spPr/>
        <p:txBody>
          <a:bodyPr>
            <a:normAutofit/>
          </a:bodyPr>
          <a:lstStyle/>
          <a:p>
            <a:pPr marL="137160" indent="0">
              <a:buNone/>
            </a:pPr>
            <a:r>
              <a:rPr lang="en-US" b="1" dirty="0">
                <a:solidFill>
                  <a:schemeClr val="accent4"/>
                </a:solidFill>
              </a:rPr>
              <a:t>Minimum Wrestling Weight</a:t>
            </a:r>
            <a:r>
              <a:rPr lang="en-US" i="1" dirty="0">
                <a:solidFill>
                  <a:schemeClr val="accent4"/>
                </a:solidFill>
              </a:rPr>
              <a:t> (MWW) </a:t>
            </a:r>
            <a:r>
              <a:rPr lang="en-US" dirty="0">
                <a:solidFill>
                  <a:schemeClr val="accent4"/>
                </a:solidFill>
              </a:rPr>
              <a:t>Defined:</a:t>
            </a:r>
            <a:r>
              <a:rPr lang="en-US" i="1" dirty="0">
                <a:solidFill>
                  <a:schemeClr val="accent4"/>
                </a:solidFill>
              </a:rPr>
              <a:t> </a:t>
            </a:r>
            <a:r>
              <a:rPr lang="en-US" dirty="0"/>
              <a:t>The lowest weight that a wrestler can maintain indefinitely without adverse effects on health and performance. (</a:t>
            </a:r>
            <a:r>
              <a:rPr lang="en-US" i="1" u="sng" dirty="0"/>
              <a:t>American Academy of Pediatrics &amp; American College of Sports Medicine)</a:t>
            </a:r>
            <a:r>
              <a:rPr lang="en-US" dirty="0"/>
              <a:t> </a:t>
            </a:r>
          </a:p>
          <a:p>
            <a:pPr marL="137160" indent="0">
              <a:buNone/>
            </a:pPr>
            <a:endParaRPr lang="en-US" dirty="0"/>
          </a:p>
          <a:p>
            <a:pPr marL="137160" indent="0">
              <a:buNone/>
            </a:pPr>
            <a:r>
              <a:rPr lang="en-US" b="1" dirty="0">
                <a:solidFill>
                  <a:schemeClr val="accent4"/>
                </a:solidFill>
              </a:rPr>
              <a:t>Regulation:</a:t>
            </a:r>
            <a:r>
              <a:rPr lang="en-US" dirty="0">
                <a:solidFill>
                  <a:schemeClr val="accent4"/>
                </a:solidFill>
              </a:rPr>
              <a:t> </a:t>
            </a:r>
            <a:r>
              <a:rPr lang="en-US" dirty="0"/>
              <a:t>MWW is based on </a:t>
            </a:r>
            <a:r>
              <a:rPr lang="en-US" sz="3600" dirty="0"/>
              <a:t>7%</a:t>
            </a:r>
            <a:r>
              <a:rPr lang="en-US" dirty="0"/>
              <a:t> body fat for males and </a:t>
            </a:r>
            <a:r>
              <a:rPr lang="en-US" sz="4000" dirty="0"/>
              <a:t>12%</a:t>
            </a:r>
            <a:r>
              <a:rPr lang="en-US" dirty="0"/>
              <a:t> body fat for females </a:t>
            </a:r>
          </a:p>
          <a:p>
            <a:pPr marL="137160" indent="0">
              <a:buNone/>
            </a:pPr>
            <a:endParaRPr lang="en-US" dirty="0"/>
          </a:p>
          <a:p>
            <a:pPr marL="137160" indent="0">
              <a:buNone/>
            </a:pPr>
            <a:endParaRPr lang="en-US" dirty="0"/>
          </a:p>
        </p:txBody>
      </p:sp>
    </p:spTree>
    <p:custDataLst>
      <p:tags r:id="rId1"/>
    </p:custDataLst>
    <p:extLst>
      <p:ext uri="{BB962C8B-B14F-4D97-AF65-F5344CB8AC3E}">
        <p14:creationId xmlns:p14="http://schemas.microsoft.com/office/powerpoint/2010/main" val="35300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Caliper Calibration: Jaw Gap</a:t>
            </a:r>
          </a:p>
        </p:txBody>
      </p:sp>
      <p:sp>
        <p:nvSpPr>
          <p:cNvPr id="3" name="Content Placeholder 2"/>
          <p:cNvSpPr>
            <a:spLocks noGrp="1"/>
          </p:cNvSpPr>
          <p:nvPr>
            <p:ph type="body" idx="1"/>
          </p:nvPr>
        </p:nvSpPr>
        <p:spPr/>
        <p:txBody>
          <a:bodyPr wrap="square" lIns="91440" tIns="45720" rIns="91440" bIns="45720" anchor="t" anchorCtr="0">
            <a:normAutofit/>
          </a:bodyPr>
          <a:lstStyle/>
          <a:p>
            <a:pPr marL="0" indent="0" algn="ctr">
              <a:lnSpc>
                <a:spcPct val="102000"/>
              </a:lnSpc>
              <a:buNone/>
            </a:pPr>
            <a:r>
              <a:rPr lang="en-US" altLang="ko-KR" dirty="0">
                <a:solidFill>
                  <a:srgbClr val="E96B10"/>
                </a:solidFill>
                <a:latin typeface="Calibri" panose="020F0502020204030204" pitchFamily="34" charset="0"/>
              </a:rPr>
              <a:t>Caliper Jaw Gap</a:t>
            </a:r>
            <a:endParaRPr lang="ko-KR" altLang="en-US" dirty="0">
              <a:solidFill>
                <a:srgbClr val="E96B10"/>
              </a:solidFill>
              <a:latin typeface="Calibri" panose="020F0502020204030204" pitchFamily="34" charset="0"/>
            </a:endParaRPr>
          </a:p>
          <a:p>
            <a:pPr marL="594360" indent="-457200">
              <a:lnSpc>
                <a:spcPct val="102000"/>
              </a:lnSpc>
              <a:spcBef>
                <a:spcPts val="600"/>
              </a:spcBef>
              <a:buClr>
                <a:schemeClr val="tx1"/>
              </a:buClr>
            </a:pPr>
            <a:r>
              <a:rPr lang="en-US" altLang="ko-KR" sz="2400" dirty="0">
                <a:solidFill>
                  <a:schemeClr val="tx1"/>
                </a:solidFill>
                <a:latin typeface="Calibri" panose="020F0502020204030204" pitchFamily="34" charset="0"/>
              </a:rPr>
              <a:t>Calibration Block/Dowel/Rod/</a:t>
            </a:r>
          </a:p>
          <a:p>
            <a:pPr marL="594360" indent="-457200">
              <a:lnSpc>
                <a:spcPct val="102000"/>
              </a:lnSpc>
              <a:spcBef>
                <a:spcPts val="600"/>
              </a:spcBef>
              <a:buClr>
                <a:schemeClr val="tx1"/>
              </a:buClr>
            </a:pPr>
            <a:r>
              <a:rPr lang="en-US" altLang="ko-KR" sz="2400" dirty="0">
                <a:solidFill>
                  <a:schemeClr val="tx1"/>
                </a:solidFill>
                <a:latin typeface="Calibri" panose="020F0502020204030204" pitchFamily="34" charset="0"/>
              </a:rPr>
              <a:t>Vernier caliper</a:t>
            </a:r>
          </a:p>
          <a:p>
            <a:pPr marL="594360" indent="-457200">
              <a:lnSpc>
                <a:spcPct val="102000"/>
              </a:lnSpc>
              <a:spcBef>
                <a:spcPts val="600"/>
              </a:spcBef>
              <a:buClr>
                <a:schemeClr val="tx1"/>
              </a:buClr>
            </a:pPr>
            <a:r>
              <a:rPr lang="en-US" altLang="ko-KR" sz="2400" dirty="0">
                <a:solidFill>
                  <a:schemeClr val="tx1"/>
                </a:solidFill>
                <a:latin typeface="Calibri" panose="020F0502020204030204" pitchFamily="34" charset="0"/>
              </a:rPr>
              <a:t>Be sure indicator is on zero</a:t>
            </a:r>
            <a:endParaRPr lang="ko-KR" altLang="en-US" sz="2400" dirty="0">
              <a:solidFill>
                <a:schemeClr val="tx1"/>
              </a:solidFill>
              <a:latin typeface="Calibri" panose="020F0502020204030204" pitchFamily="34" charset="0"/>
            </a:endParaRPr>
          </a:p>
          <a:p>
            <a:pPr marL="594360" indent="-457200">
              <a:lnSpc>
                <a:spcPct val="102000"/>
              </a:lnSpc>
              <a:spcBef>
                <a:spcPts val="600"/>
              </a:spcBef>
              <a:buClr>
                <a:schemeClr val="tx1"/>
              </a:buClr>
            </a:pPr>
            <a:r>
              <a:rPr lang="en-US" altLang="ko-KR" sz="2400" dirty="0">
                <a:solidFill>
                  <a:schemeClr val="tx1"/>
                </a:solidFill>
                <a:latin typeface="Calibri" panose="020F0502020204030204" pitchFamily="34" charset="0"/>
              </a:rPr>
              <a:t>If caliper jaw gap is off send caliper to manufacturer  for repair or purchase new caliper</a:t>
            </a:r>
          </a:p>
        </p:txBody>
      </p:sp>
      <p:pic>
        <p:nvPicPr>
          <p:cNvPr id="5126" name="Picture 6" descr="Image result for skinfold caliper calibration">
            <a:extLst>
              <a:ext uri="{FF2B5EF4-FFF2-40B4-BE49-F238E27FC236}">
                <a16:creationId xmlns:a16="http://schemas.microsoft.com/office/drawing/2014/main" id="{D3D55573-4AEC-4AC1-8557-0CB9A1B64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787" y="2069900"/>
            <a:ext cx="3528029" cy="23848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skinfold caliper calibration">
            <a:extLst>
              <a:ext uri="{FF2B5EF4-FFF2-40B4-BE49-F238E27FC236}">
                <a16:creationId xmlns:a16="http://schemas.microsoft.com/office/drawing/2014/main" id="{3259A7E8-2AD4-4562-B56F-2309AD7D4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0787" y="4552551"/>
            <a:ext cx="3528029" cy="17799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41715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Caliper Calibration: Spring Tension</a:t>
            </a:r>
          </a:p>
        </p:txBody>
      </p:sp>
      <p:sp>
        <p:nvSpPr>
          <p:cNvPr id="4" name="Content Placeholder 3"/>
          <p:cNvSpPr>
            <a:spLocks noGrp="1"/>
          </p:cNvSpPr>
          <p:nvPr>
            <p:ph type="body" idx="1"/>
          </p:nvPr>
        </p:nvSpPr>
        <p:spPr/>
        <p:txBody>
          <a:bodyPr>
            <a:normAutofit/>
          </a:bodyPr>
          <a:lstStyle/>
          <a:p>
            <a:r>
              <a:rPr lang="en-US" sz="2400" dirty="0"/>
              <a:t>Caliper spring tension should remain constant throughout the range of measurement; send caliper to manufacturer or replace old springs</a:t>
            </a:r>
          </a:p>
          <a:p>
            <a:r>
              <a:rPr lang="en-US" sz="2400" b="1" dirty="0"/>
              <a:t>Calipers spring tension should be calibrated every 2 years!</a:t>
            </a:r>
          </a:p>
          <a:p>
            <a:r>
              <a:rPr lang="en-US" sz="2400" dirty="0"/>
              <a:t>Currently working on developing standard foam “open cell” blocks or memory foam carpet padding samples for calibrating spring tension</a:t>
            </a:r>
          </a:p>
          <a:p>
            <a:endParaRPr lang="en-US" dirty="0"/>
          </a:p>
        </p:txBody>
      </p:sp>
    </p:spTree>
    <p:custDataLst>
      <p:tags r:id="rId1"/>
    </p:custDataLst>
    <p:extLst>
      <p:ext uri="{BB962C8B-B14F-4D97-AF65-F5344CB8AC3E}">
        <p14:creationId xmlns:p14="http://schemas.microsoft.com/office/powerpoint/2010/main" val="16698419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Prior to Skinfold Assessment</a:t>
            </a:r>
          </a:p>
        </p:txBody>
      </p:sp>
      <p:sp>
        <p:nvSpPr>
          <p:cNvPr id="3" name="Content Placeholder 2"/>
          <p:cNvSpPr>
            <a:spLocks noGrp="1"/>
          </p:cNvSpPr>
          <p:nvPr>
            <p:ph idx="1"/>
          </p:nvPr>
        </p:nvSpPr>
        <p:spPr/>
        <p:txBody>
          <a:bodyPr>
            <a:normAutofit/>
          </a:bodyPr>
          <a:lstStyle/>
          <a:p>
            <a:r>
              <a:rPr lang="en-US" dirty="0"/>
              <a:t>Wrestlers must not exercise, take a shower, or sit in a sauna/steam or equivalent between their Hydration status assessment and the skinfold assessment. All of above mentioned will increased blood flow to the skin which will compromise the accuracy of the assessment. </a:t>
            </a:r>
          </a:p>
          <a:p>
            <a:r>
              <a:rPr lang="en-US" dirty="0"/>
              <a:t>Ensure the athlete’s skin is dry and lotion-free.</a:t>
            </a:r>
          </a:p>
          <a:p>
            <a:r>
              <a:rPr lang="en-US" dirty="0"/>
              <a:t>If the wrestlers skin is not dry for any reason use a dry cloth or towel to dry the areas of the body that will be skinfold tested. </a:t>
            </a:r>
          </a:p>
          <a:p>
            <a:r>
              <a:rPr lang="en-US" altLang="ko-KR" dirty="0">
                <a:solidFill>
                  <a:srgbClr val="E96B10"/>
                </a:solidFill>
                <a:latin typeface="Calibri" panose="020F0502020204030204" pitchFamily="34" charset="0"/>
              </a:rPr>
              <a:t>It is recommended that Body Fat Assessors review their ethical and professional responsibilities prior to the skinfold assessment.</a:t>
            </a:r>
            <a:endParaRPr lang="en-US" dirty="0">
              <a:solidFill>
                <a:srgbClr val="E96B1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40662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Preparing Wrestler Prior to Skinfold Assessment</a:t>
            </a:r>
          </a:p>
        </p:txBody>
      </p:sp>
      <p:sp>
        <p:nvSpPr>
          <p:cNvPr id="6" name="Content Placeholder 5"/>
          <p:cNvSpPr>
            <a:spLocks noGrp="1"/>
          </p:cNvSpPr>
          <p:nvPr>
            <p:ph idx="1"/>
          </p:nvPr>
        </p:nvSpPr>
        <p:spPr/>
        <p:txBody>
          <a:bodyPr>
            <a:normAutofit/>
          </a:bodyPr>
          <a:lstStyle/>
          <a:p>
            <a:pPr>
              <a:lnSpc>
                <a:spcPct val="102000"/>
              </a:lnSpc>
              <a:spcBef>
                <a:spcPts val="600"/>
              </a:spcBef>
              <a:buClr>
                <a:schemeClr val="tx1"/>
              </a:buClr>
              <a:buFont typeface="Arial" panose="020B0604020202020204" pitchFamily="34" charset="0"/>
              <a:buChar char="•"/>
            </a:pPr>
            <a:r>
              <a:rPr lang="en-US" altLang="ko-KR" dirty="0">
                <a:solidFill>
                  <a:schemeClr val="tx1"/>
                </a:solidFill>
                <a:latin typeface="Calibri" panose="020F0502020204030204" pitchFamily="34" charset="0"/>
              </a:rPr>
              <a:t>Explain the skinfold assessment process to the wrestler and answer any questions/concerns.</a:t>
            </a:r>
          </a:p>
          <a:p>
            <a:pPr>
              <a:lnSpc>
                <a:spcPct val="102000"/>
              </a:lnSpc>
              <a:spcBef>
                <a:spcPts val="600"/>
              </a:spcBef>
              <a:buClr>
                <a:schemeClr val="tx1"/>
              </a:buClr>
              <a:buFont typeface="Arial" panose="020B0604020202020204" pitchFamily="34" charset="0"/>
              <a:buChar char="•"/>
            </a:pPr>
            <a:r>
              <a:rPr lang="en-US" altLang="ko-KR" dirty="0">
                <a:solidFill>
                  <a:schemeClr val="tx1"/>
                </a:solidFill>
                <a:latin typeface="Calibri" panose="020F0502020204030204" pitchFamily="34" charset="0"/>
              </a:rPr>
              <a:t>Verbal consent should be obtained prior to beginning the skin fold assessment.</a:t>
            </a:r>
            <a:endParaRPr lang="ko-KR" altLang="en-US" dirty="0">
              <a:solidFill>
                <a:schemeClr val="tx1"/>
              </a:solidFill>
              <a:latin typeface="Calibri" panose="020F0502020204030204" pitchFamily="34" charset="0"/>
            </a:endParaRPr>
          </a:p>
          <a:p>
            <a:pPr>
              <a:lnSpc>
                <a:spcPct val="102000"/>
              </a:lnSpc>
              <a:spcBef>
                <a:spcPts val="600"/>
              </a:spcBef>
              <a:buClr>
                <a:schemeClr val="tx1"/>
              </a:buClr>
              <a:buFont typeface="Arial" panose="020B0604020202020204" pitchFamily="34" charset="0"/>
              <a:buChar char="•"/>
            </a:pPr>
            <a:r>
              <a:rPr lang="en-US" altLang="ko-KR" dirty="0">
                <a:solidFill>
                  <a:schemeClr val="tx1"/>
                </a:solidFill>
                <a:latin typeface="Calibri" panose="020F0502020204030204" pitchFamily="34" charset="0"/>
              </a:rPr>
              <a:t>Athletes should be offered the option of having a friend or parent as chaperone especially is the Body Fat Assessor is not the same gender.</a:t>
            </a:r>
          </a:p>
          <a:p>
            <a:pPr marL="137160" indent="0">
              <a:lnSpc>
                <a:spcPct val="102000"/>
              </a:lnSpc>
              <a:spcBef>
                <a:spcPts val="600"/>
              </a:spcBef>
              <a:buClr>
                <a:srgbClr val="F9F9F9"/>
              </a:buClr>
              <a:buNone/>
            </a:pPr>
            <a:endParaRPr lang="en-US" altLang="ko-KR" dirty="0">
              <a:solidFill>
                <a:srgbClr val="FFFFFF"/>
              </a:solidFill>
              <a:latin typeface="Book Antiqua" charset="0"/>
            </a:endParaRPr>
          </a:p>
        </p:txBody>
      </p:sp>
    </p:spTree>
    <p:custDataLst>
      <p:tags r:id="rId1"/>
    </p:custDataLst>
    <p:extLst>
      <p:ext uri="{BB962C8B-B14F-4D97-AF65-F5344CB8AC3E}">
        <p14:creationId xmlns:p14="http://schemas.microsoft.com/office/powerpoint/2010/main" val="4713008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Technique: Landmarking</a:t>
            </a:r>
          </a:p>
        </p:txBody>
      </p:sp>
      <p:sp>
        <p:nvSpPr>
          <p:cNvPr id="3" name="Content Placeholder 2"/>
          <p:cNvSpPr>
            <a:spLocks noGrp="1"/>
          </p:cNvSpPr>
          <p:nvPr>
            <p:ph type="body" idx="1"/>
          </p:nvPr>
        </p:nvSpPr>
        <p:spPr/>
        <p:txBody>
          <a:bodyPr>
            <a:normAutofit/>
          </a:bodyPr>
          <a:lstStyle/>
          <a:p>
            <a:r>
              <a:rPr lang="en-US" dirty="0"/>
              <a:t>All landmarks are identified and marked using a fine-tipped felt or </a:t>
            </a:r>
            <a:r>
              <a:rPr lang="en-US" dirty="0" err="1"/>
              <a:t>dermographic</a:t>
            </a:r>
            <a:r>
              <a:rPr lang="en-US" dirty="0"/>
              <a:t> marker before any measurements are made.</a:t>
            </a:r>
          </a:p>
          <a:p>
            <a:r>
              <a:rPr lang="en-US" dirty="0"/>
              <a:t>Landmarks are identifiable skeletal points which generally lie close to the body’s surface and are the “markers” which identify the exact location of the measurement site.</a:t>
            </a:r>
          </a:p>
          <a:p>
            <a:r>
              <a:rPr lang="en-US" dirty="0"/>
              <a:t>Landmarks are identified with the thumb OR index finger. </a:t>
            </a:r>
          </a:p>
          <a:p>
            <a:r>
              <a:rPr lang="en-US" dirty="0"/>
              <a:t>For accuracy of measuring and comfort of the athlete, the body fat assessor’s fingernails should be kept trim.</a:t>
            </a:r>
          </a:p>
          <a:p>
            <a:pPr lvl="1"/>
            <a:endParaRPr lang="en-US" dirty="0"/>
          </a:p>
          <a:p>
            <a:endParaRPr lang="en-US" dirty="0"/>
          </a:p>
        </p:txBody>
      </p:sp>
    </p:spTree>
    <p:custDataLst>
      <p:tags r:id="rId1"/>
    </p:custDataLst>
    <p:extLst>
      <p:ext uri="{BB962C8B-B14F-4D97-AF65-F5344CB8AC3E}">
        <p14:creationId xmlns:p14="http://schemas.microsoft.com/office/powerpoint/2010/main" val="20293193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Technique: Landmarking</a:t>
            </a:r>
          </a:p>
        </p:txBody>
      </p:sp>
      <p:sp>
        <p:nvSpPr>
          <p:cNvPr id="3" name="Content Placeholder 2"/>
          <p:cNvSpPr>
            <a:spLocks noGrp="1"/>
          </p:cNvSpPr>
          <p:nvPr>
            <p:ph idx="1"/>
          </p:nvPr>
        </p:nvSpPr>
        <p:spPr/>
        <p:txBody>
          <a:bodyPr>
            <a:normAutofit/>
          </a:bodyPr>
          <a:lstStyle/>
          <a:p>
            <a:r>
              <a:rPr lang="en-US" dirty="0"/>
              <a:t>Particular attention should be made to preserving a 90* angle between the assessor’s finger and the athlete’s skin surface to detect bony surfaces. without the skin being pulled out of its normal position. </a:t>
            </a:r>
          </a:p>
          <a:p>
            <a:r>
              <a:rPr lang="en-US" dirty="0"/>
              <a:t>Once a landmark is identified with your finger release to remove any distortion of the skin, then relocated and make your mark.</a:t>
            </a:r>
          </a:p>
          <a:p>
            <a:r>
              <a:rPr lang="en-US" dirty="0"/>
              <a:t>The mark is then re-checked to ensure that there has been no displacement of the skin relative to the underlying bone.</a:t>
            </a:r>
          </a:p>
          <a:p>
            <a:pPr marL="137160" indent="0">
              <a:buNone/>
            </a:pPr>
            <a:endParaRPr lang="en-US" dirty="0"/>
          </a:p>
        </p:txBody>
      </p:sp>
    </p:spTree>
    <p:custDataLst>
      <p:tags r:id="rId1"/>
    </p:custDataLst>
    <p:extLst>
      <p:ext uri="{BB962C8B-B14F-4D97-AF65-F5344CB8AC3E}">
        <p14:creationId xmlns:p14="http://schemas.microsoft.com/office/powerpoint/2010/main" val="42434458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F0AE-E897-48EE-88D2-19A9850638F5}"/>
              </a:ext>
            </a:extLst>
          </p:cNvPr>
          <p:cNvSpPr>
            <a:spLocks noGrp="1"/>
          </p:cNvSpPr>
          <p:nvPr>
            <p:ph type="title"/>
          </p:nvPr>
        </p:nvSpPr>
        <p:spPr/>
        <p:txBody>
          <a:bodyPr/>
          <a:lstStyle/>
          <a:p>
            <a:r>
              <a:rPr lang="en-US" dirty="0"/>
              <a:t>Skinfold Landmark</a:t>
            </a:r>
          </a:p>
        </p:txBody>
      </p:sp>
      <p:sp>
        <p:nvSpPr>
          <p:cNvPr id="3" name="Text Placeholder 2">
            <a:extLst>
              <a:ext uri="{FF2B5EF4-FFF2-40B4-BE49-F238E27FC236}">
                <a16:creationId xmlns:a16="http://schemas.microsoft.com/office/drawing/2014/main" id="{F3176774-3EFF-4B54-BC64-198D7ACBF51F}"/>
              </a:ext>
            </a:extLst>
          </p:cNvPr>
          <p:cNvSpPr>
            <a:spLocks noGrp="1"/>
          </p:cNvSpPr>
          <p:nvPr>
            <p:ph type="body" idx="1"/>
          </p:nvPr>
        </p:nvSpPr>
        <p:spPr/>
        <p:txBody>
          <a:bodyPr/>
          <a:lstStyle/>
          <a:p>
            <a:r>
              <a:rPr lang="en-US" dirty="0"/>
              <a:t>Skinfold Landmarks are marked with a cross</a:t>
            </a:r>
          </a:p>
          <a:p>
            <a:r>
              <a:rPr lang="en-US" dirty="0"/>
              <a:t>The long axis of the mark defines the direction of the skinfold and is used as a guide to ensure the thumb and index finger are equal distance when grasping the skinfold</a:t>
            </a:r>
          </a:p>
          <a:p>
            <a:r>
              <a:rPr lang="en-US" dirty="0"/>
              <a:t>The short axis mark defines the alignment of the Assessor’s index finger and thumb</a:t>
            </a:r>
          </a:p>
          <a:p>
            <a:r>
              <a:rPr lang="en-US" dirty="0"/>
              <a:t>Use a straight edge for marking skinfold landmarks (i.e., tape measure, small ruler, business card)</a:t>
            </a:r>
          </a:p>
        </p:txBody>
      </p:sp>
    </p:spTree>
    <p:custDataLst>
      <p:tags r:id="rId1"/>
    </p:custDataLst>
    <p:extLst>
      <p:ext uri="{BB962C8B-B14F-4D97-AF65-F5344CB8AC3E}">
        <p14:creationId xmlns:p14="http://schemas.microsoft.com/office/powerpoint/2010/main" val="25957565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7414-B3EC-4165-B667-C53D12CA18CC}"/>
              </a:ext>
            </a:extLst>
          </p:cNvPr>
          <p:cNvSpPr>
            <a:spLocks noGrp="1"/>
          </p:cNvSpPr>
          <p:nvPr>
            <p:ph type="title"/>
          </p:nvPr>
        </p:nvSpPr>
        <p:spPr>
          <a:xfrm>
            <a:off x="1851609" y="867037"/>
            <a:ext cx="6545942" cy="1049235"/>
          </a:xfrm>
        </p:spPr>
        <p:txBody>
          <a:bodyPr>
            <a:normAutofit/>
          </a:bodyPr>
          <a:lstStyle/>
          <a:p>
            <a:r>
              <a:rPr lang="en-US" sz="2700" dirty="0"/>
              <a:t>Marking- Landmarks &amp; Measurement Sites</a:t>
            </a:r>
            <a:endParaRPr lang="es-US" sz="2700" dirty="0"/>
          </a:p>
        </p:txBody>
      </p:sp>
      <p:sp>
        <p:nvSpPr>
          <p:cNvPr id="3" name="Content Placeholder 2">
            <a:extLst>
              <a:ext uri="{FF2B5EF4-FFF2-40B4-BE49-F238E27FC236}">
                <a16:creationId xmlns:a16="http://schemas.microsoft.com/office/drawing/2014/main" id="{9395ADDE-A1F8-4935-98A6-5DF5F69BA169}"/>
              </a:ext>
            </a:extLst>
          </p:cNvPr>
          <p:cNvSpPr>
            <a:spLocks noGrp="1"/>
          </p:cNvSpPr>
          <p:nvPr>
            <p:ph idx="1"/>
          </p:nvPr>
        </p:nvSpPr>
        <p:spPr>
          <a:xfrm>
            <a:off x="1267283" y="2015732"/>
            <a:ext cx="4356510" cy="3975231"/>
          </a:xfrm>
        </p:spPr>
        <p:txBody>
          <a:bodyPr>
            <a:normAutofit/>
          </a:bodyPr>
          <a:lstStyle/>
          <a:p>
            <a:pPr lvl="0">
              <a:lnSpc>
                <a:spcPct val="110000"/>
              </a:lnSpc>
              <a:spcBef>
                <a:spcPts val="370"/>
              </a:spcBef>
              <a:buClr>
                <a:srgbClr val="F9F9F9"/>
              </a:buClr>
              <a:buSzPct val="65000"/>
              <a:buFont typeface="Wingdings 2"/>
              <a:buChar char=""/>
            </a:pPr>
            <a:r>
              <a:rPr lang="en-US" sz="1900" dirty="0"/>
              <a:t>Marking landmarks: small identification marks ( --  * )</a:t>
            </a:r>
          </a:p>
          <a:p>
            <a:pPr lvl="0">
              <a:lnSpc>
                <a:spcPct val="110000"/>
              </a:lnSpc>
              <a:spcBef>
                <a:spcPts val="370"/>
              </a:spcBef>
              <a:buClr>
                <a:srgbClr val="F9F9F9"/>
              </a:buClr>
              <a:buSzPct val="65000"/>
              <a:buFont typeface="Wingdings 2"/>
              <a:buChar char=""/>
            </a:pPr>
            <a:r>
              <a:rPr lang="en-US" sz="1900" dirty="0"/>
              <a:t>Marking measurement sites: Draw straight lines crossing at landmarked sites</a:t>
            </a:r>
          </a:p>
          <a:p>
            <a:pPr lvl="0">
              <a:lnSpc>
                <a:spcPct val="110000"/>
              </a:lnSpc>
              <a:spcBef>
                <a:spcPts val="370"/>
              </a:spcBef>
              <a:buClr>
                <a:srgbClr val="F9F9F9"/>
              </a:buClr>
              <a:buSzPct val="65000"/>
              <a:buFont typeface="Wingdings 2"/>
              <a:buChar char=""/>
            </a:pPr>
            <a:r>
              <a:rPr lang="en-US" sz="1900" dirty="0"/>
              <a:t>Long axis identifies the direction to grasp skinfold AND a guide for aligning fingers</a:t>
            </a:r>
          </a:p>
          <a:p>
            <a:pPr lvl="0">
              <a:lnSpc>
                <a:spcPct val="110000"/>
              </a:lnSpc>
              <a:spcBef>
                <a:spcPts val="370"/>
              </a:spcBef>
              <a:buClr>
                <a:srgbClr val="F9F9F9"/>
              </a:buClr>
              <a:buSzPct val="65000"/>
              <a:buFont typeface="Wingdings 2"/>
              <a:buChar char=""/>
            </a:pPr>
            <a:r>
              <a:rPr lang="en-US" sz="1900" dirty="0"/>
              <a:t>Short axis is used as a guide for aligning fingers</a:t>
            </a:r>
          </a:p>
          <a:p>
            <a:pPr>
              <a:lnSpc>
                <a:spcPct val="110000"/>
              </a:lnSpc>
            </a:pPr>
            <a:endParaRPr lang="es-US" sz="1900" dirty="0"/>
          </a:p>
        </p:txBody>
      </p:sp>
      <p:pic>
        <p:nvPicPr>
          <p:cNvPr id="4" name="Picture 3">
            <a:extLst>
              <a:ext uri="{FF2B5EF4-FFF2-40B4-BE49-F238E27FC236}">
                <a16:creationId xmlns:a16="http://schemas.microsoft.com/office/drawing/2014/main" id="{05747933-16CC-42D0-8CB3-2B37E9E5EED5}"/>
              </a:ext>
            </a:extLst>
          </p:cNvPr>
          <p:cNvPicPr>
            <a:picLocks noChangeAspect="1"/>
          </p:cNvPicPr>
          <p:nvPr/>
        </p:nvPicPr>
        <p:blipFill>
          <a:blip r:embed="rId3"/>
          <a:stretch>
            <a:fillRect/>
          </a:stretch>
        </p:blipFill>
        <p:spPr>
          <a:xfrm>
            <a:off x="6415431" y="2015732"/>
            <a:ext cx="4509286" cy="4660762"/>
          </a:xfrm>
          <a:prstGeom prst="rect">
            <a:avLst/>
          </a:prstGeom>
        </p:spPr>
      </p:pic>
      <p:cxnSp>
        <p:nvCxnSpPr>
          <p:cNvPr id="6" name="Straight Connector 5">
            <a:extLst>
              <a:ext uri="{FF2B5EF4-FFF2-40B4-BE49-F238E27FC236}">
                <a16:creationId xmlns:a16="http://schemas.microsoft.com/office/drawing/2014/main" id="{E497278A-243A-413B-86F2-50DD94D1DAF4}"/>
              </a:ext>
            </a:extLst>
          </p:cNvPr>
          <p:cNvCxnSpPr>
            <a:cxnSpLocks/>
          </p:cNvCxnSpPr>
          <p:nvPr/>
        </p:nvCxnSpPr>
        <p:spPr>
          <a:xfrm>
            <a:off x="9173497" y="324464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Minus Sign 13">
            <a:extLst>
              <a:ext uri="{FF2B5EF4-FFF2-40B4-BE49-F238E27FC236}">
                <a16:creationId xmlns:a16="http://schemas.microsoft.com/office/drawing/2014/main" id="{873FD0D8-B259-4F77-BD34-2E6B59CA0AB6}"/>
              </a:ext>
            </a:extLst>
          </p:cNvPr>
          <p:cNvSpPr/>
          <p:nvPr/>
        </p:nvSpPr>
        <p:spPr>
          <a:xfrm rot="16200000">
            <a:off x="8803133" y="4379430"/>
            <a:ext cx="914400" cy="16223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4077511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11D0-85FD-49FF-8B33-0EC5FF13964B}"/>
              </a:ext>
            </a:extLst>
          </p:cNvPr>
          <p:cNvSpPr>
            <a:spLocks noGrp="1"/>
          </p:cNvSpPr>
          <p:nvPr>
            <p:ph type="title"/>
          </p:nvPr>
        </p:nvSpPr>
        <p:spPr>
          <a:xfrm>
            <a:off x="7555992" y="2307409"/>
            <a:ext cx="4107273" cy="3747316"/>
          </a:xfrm>
        </p:spPr>
        <p:txBody>
          <a:bodyPr anchor="t">
            <a:normAutofit/>
          </a:bodyPr>
          <a:lstStyle/>
          <a:p>
            <a:r>
              <a:rPr lang="en-US" dirty="0"/>
              <a:t>LANDMARKING SEQUENCE SUMMARY</a:t>
            </a:r>
            <a:endParaRPr lang="es-US" dirty="0"/>
          </a:p>
        </p:txBody>
      </p:sp>
      <p:graphicFrame>
        <p:nvGraphicFramePr>
          <p:cNvPr id="5" name="Content Placeholder 2">
            <a:extLst>
              <a:ext uri="{FF2B5EF4-FFF2-40B4-BE49-F238E27FC236}">
                <a16:creationId xmlns:a16="http://schemas.microsoft.com/office/drawing/2014/main" id="{C9CCE7A0-E4BD-40A2-B5CD-564C6D1BD628}"/>
              </a:ext>
            </a:extLst>
          </p:cNvPr>
          <p:cNvGraphicFramePr>
            <a:graphicFrameLocks noGrp="1"/>
          </p:cNvGraphicFramePr>
          <p:nvPr>
            <p:ph idx="1"/>
            <p:extLst>
              <p:ext uri="{D42A27DB-BD31-4B8C-83A1-F6EECF244321}">
                <p14:modId xmlns:p14="http://schemas.microsoft.com/office/powerpoint/2010/main" val="2296199095"/>
              </p:ext>
            </p:extLst>
          </p:nvPr>
        </p:nvGraphicFramePr>
        <p:xfrm>
          <a:off x="1642555" y="803275"/>
          <a:ext cx="5913437" cy="525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995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Landmarking Sites</a:t>
            </a:r>
          </a:p>
        </p:txBody>
      </p:sp>
      <p:sp>
        <p:nvSpPr>
          <p:cNvPr id="3" name="Text Placeholder 2"/>
          <p:cNvSpPr>
            <a:spLocks noGrp="1"/>
          </p:cNvSpPr>
          <p:nvPr>
            <p:ph type="body" idx="1"/>
          </p:nvPr>
        </p:nvSpPr>
        <p:spPr/>
        <p:txBody>
          <a:bodyPr>
            <a:normAutofit/>
          </a:bodyPr>
          <a:lstStyle/>
          <a:p>
            <a:pPr marL="177800" indent="0">
              <a:buNone/>
            </a:pPr>
            <a:r>
              <a:rPr lang="en-US" b="1" dirty="0">
                <a:solidFill>
                  <a:srgbClr val="E96B10"/>
                </a:solidFill>
              </a:rPr>
              <a:t>Males: 5 Landmark Sites</a:t>
            </a:r>
          </a:p>
          <a:p>
            <a:r>
              <a:rPr lang="en-US" sz="2400" dirty="0"/>
              <a:t>ACROMIALE</a:t>
            </a:r>
          </a:p>
          <a:p>
            <a:r>
              <a:rPr lang="en-US" sz="2400" dirty="0"/>
              <a:t>RADIALE</a:t>
            </a:r>
          </a:p>
          <a:p>
            <a:r>
              <a:rPr lang="en-US" sz="2400" dirty="0"/>
              <a:t>MID-ACROMIALE-RADIALE</a:t>
            </a:r>
          </a:p>
          <a:p>
            <a:r>
              <a:rPr lang="en-US" sz="2400" dirty="0"/>
              <a:t>SUBSCAPULARE</a:t>
            </a:r>
          </a:p>
          <a:p>
            <a:r>
              <a:rPr lang="en-US" sz="2400" dirty="0"/>
              <a:t>ABDOMINAL</a:t>
            </a:r>
          </a:p>
          <a:p>
            <a:pPr algn="ctr"/>
            <a:r>
              <a:rPr lang="en-US" sz="900" dirty="0">
                <a:solidFill>
                  <a:srgbClr val="E96B10"/>
                </a:solidFill>
              </a:rPr>
              <a:t> </a:t>
            </a:r>
            <a:r>
              <a:rPr lang="en-US" sz="900" dirty="0">
                <a:solidFill>
                  <a:srgbClr val="FF00FF"/>
                </a:solidFill>
              </a:rPr>
              <a:t>		</a:t>
            </a:r>
            <a:endParaRPr lang="en-US" dirty="0">
              <a:solidFill>
                <a:srgbClr val="FF00FF"/>
              </a:solidFill>
            </a:endParaRPr>
          </a:p>
        </p:txBody>
      </p:sp>
      <p:sp>
        <p:nvSpPr>
          <p:cNvPr id="4" name="Text Placeholder 3"/>
          <p:cNvSpPr>
            <a:spLocks noGrp="1"/>
          </p:cNvSpPr>
          <p:nvPr>
            <p:ph type="body" idx="2"/>
          </p:nvPr>
        </p:nvSpPr>
        <p:spPr/>
        <p:txBody>
          <a:bodyPr>
            <a:normAutofit/>
          </a:bodyPr>
          <a:lstStyle/>
          <a:p>
            <a:pPr marL="177800" indent="0">
              <a:buNone/>
            </a:pPr>
            <a:r>
              <a:rPr lang="en-US" b="1" dirty="0">
                <a:solidFill>
                  <a:srgbClr val="E96B10"/>
                </a:solidFill>
              </a:rPr>
              <a:t>Females: 4 Landmark Sites</a:t>
            </a:r>
          </a:p>
          <a:p>
            <a:r>
              <a:rPr lang="en-US" sz="2400" dirty="0"/>
              <a:t>ACROMIALE</a:t>
            </a:r>
          </a:p>
          <a:p>
            <a:r>
              <a:rPr lang="en-US" sz="2400" dirty="0"/>
              <a:t>RADIALE</a:t>
            </a:r>
          </a:p>
          <a:p>
            <a:r>
              <a:rPr lang="en-US" sz="2400" dirty="0"/>
              <a:t>MID-ACROMIALE-RADIALE</a:t>
            </a:r>
          </a:p>
          <a:p>
            <a:r>
              <a:rPr lang="en-US" sz="2400" dirty="0"/>
              <a:t>SUBSCAPULARE</a:t>
            </a:r>
          </a:p>
          <a:p>
            <a:pPr algn="ctr"/>
            <a:endParaRPr lang="en-US" b="1" dirty="0">
              <a:solidFill>
                <a:srgbClr val="FFC000"/>
              </a:solidFill>
            </a:endParaRPr>
          </a:p>
        </p:txBody>
      </p:sp>
    </p:spTree>
    <p:custDataLst>
      <p:tags r:id="rId1"/>
    </p:custDataLst>
    <p:extLst>
      <p:ext uri="{BB962C8B-B14F-4D97-AF65-F5344CB8AC3E}">
        <p14:creationId xmlns:p14="http://schemas.microsoft.com/office/powerpoint/2010/main" val="188483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Regulation</a:t>
            </a:r>
          </a:p>
        </p:txBody>
      </p:sp>
      <p:sp>
        <p:nvSpPr>
          <p:cNvPr id="3" name="Content Placeholder 2"/>
          <p:cNvSpPr>
            <a:spLocks noGrp="1"/>
          </p:cNvSpPr>
          <p:nvPr>
            <p:ph type="body" idx="1"/>
          </p:nvPr>
        </p:nvSpPr>
        <p:spPr/>
        <p:txBody>
          <a:bodyPr/>
          <a:lstStyle/>
          <a:p>
            <a:r>
              <a:rPr lang="en-US" dirty="0"/>
              <a:t>The initial body fat assessment will require all wrestlers to be assessed using the </a:t>
            </a:r>
            <a:r>
              <a:rPr lang="en-US" b="1" dirty="0">
                <a:solidFill>
                  <a:schemeClr val="accent4"/>
                </a:solidFill>
              </a:rPr>
              <a:t>3- site Skinfold Technique</a:t>
            </a:r>
            <a:r>
              <a:rPr lang="en-US" b="1" dirty="0">
                <a:solidFill>
                  <a:schemeClr val="tx1"/>
                </a:solidFill>
              </a:rPr>
              <a:t>.</a:t>
            </a:r>
          </a:p>
          <a:p>
            <a:endParaRPr lang="en-US" u="sng" dirty="0">
              <a:solidFill>
                <a:srgbClr val="FFC000"/>
              </a:solidFill>
            </a:endParaRPr>
          </a:p>
          <a:p>
            <a:r>
              <a:rPr lang="en-US" dirty="0"/>
              <a:t>All wrestlers must have their minimum wrestling weight established </a:t>
            </a:r>
            <a:r>
              <a:rPr lang="en-US" b="1" u="sng" dirty="0"/>
              <a:t>prior</a:t>
            </a:r>
            <a:r>
              <a:rPr lang="en-US" dirty="0"/>
              <a:t> to any interscholastic competition.</a:t>
            </a:r>
          </a:p>
          <a:p>
            <a:pPr marL="137160" indent="0">
              <a:buNone/>
            </a:pPr>
            <a:endParaRPr lang="en-US" dirty="0"/>
          </a:p>
          <a:p>
            <a:r>
              <a:rPr lang="en-US" dirty="0"/>
              <a:t>ONLY Certified IHSA Body Fat Assessors can determine a wrestlers MWW.</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539745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53B7-5511-444E-B43E-A419A61D77C3}"/>
              </a:ext>
            </a:extLst>
          </p:cNvPr>
          <p:cNvSpPr>
            <a:spLocks noGrp="1"/>
          </p:cNvSpPr>
          <p:nvPr>
            <p:ph type="title"/>
          </p:nvPr>
        </p:nvSpPr>
        <p:spPr>
          <a:xfrm>
            <a:off x="2118134" y="804519"/>
            <a:ext cx="9603275" cy="1049235"/>
          </a:xfrm>
        </p:spPr>
        <p:txBody>
          <a:bodyPr>
            <a:normAutofit/>
          </a:bodyPr>
          <a:lstStyle/>
          <a:p>
            <a:r>
              <a:rPr lang="en-US" dirty="0"/>
              <a:t>The Anthropometric position</a:t>
            </a:r>
            <a:endParaRPr lang="es-US" dirty="0"/>
          </a:p>
        </p:txBody>
      </p:sp>
      <p:sp>
        <p:nvSpPr>
          <p:cNvPr id="3" name="Content Placeholder 2">
            <a:extLst>
              <a:ext uri="{FF2B5EF4-FFF2-40B4-BE49-F238E27FC236}">
                <a16:creationId xmlns:a16="http://schemas.microsoft.com/office/drawing/2014/main" id="{C7994FBF-2AA3-4D8C-A9F5-12BC39B13067}"/>
              </a:ext>
            </a:extLst>
          </p:cNvPr>
          <p:cNvSpPr>
            <a:spLocks noGrp="1"/>
          </p:cNvSpPr>
          <p:nvPr>
            <p:ph idx="1"/>
          </p:nvPr>
        </p:nvSpPr>
        <p:spPr>
          <a:xfrm>
            <a:off x="821095" y="2015734"/>
            <a:ext cx="4793040" cy="3806568"/>
          </a:xfrm>
        </p:spPr>
        <p:txBody>
          <a:bodyPr>
            <a:normAutofit fontScale="92500" lnSpcReduction="20000"/>
          </a:bodyPr>
          <a:lstStyle/>
          <a:p>
            <a:pPr>
              <a:lnSpc>
                <a:spcPct val="110000"/>
              </a:lnSpc>
            </a:pPr>
            <a:r>
              <a:rPr lang="en-US" dirty="0"/>
              <a:t>Body, neck and head should be erect and facing forward, with the arms extended down on each side of the body,</a:t>
            </a:r>
          </a:p>
          <a:p>
            <a:pPr>
              <a:lnSpc>
                <a:spcPct val="110000"/>
              </a:lnSpc>
            </a:pPr>
            <a:r>
              <a:rPr lang="en-US" dirty="0"/>
              <a:t> Palms parallel to the body and thumbs pointing towards the front.</a:t>
            </a:r>
          </a:p>
          <a:p>
            <a:pPr>
              <a:lnSpc>
                <a:spcPct val="110000"/>
              </a:lnSpc>
            </a:pPr>
            <a:r>
              <a:rPr lang="en-US" dirty="0"/>
              <a:t> The legs are extended with the feet comfortably apart, but no more than hip width. </a:t>
            </a:r>
            <a:endParaRPr lang="es-US" dirty="0"/>
          </a:p>
        </p:txBody>
      </p:sp>
      <p:pic>
        <p:nvPicPr>
          <p:cNvPr id="4" name="Picture 3">
            <a:extLst>
              <a:ext uri="{FF2B5EF4-FFF2-40B4-BE49-F238E27FC236}">
                <a16:creationId xmlns:a16="http://schemas.microsoft.com/office/drawing/2014/main" id="{C6D9F272-A9D1-41DC-BDA0-7BB869EA7E68}"/>
              </a:ext>
            </a:extLst>
          </p:cNvPr>
          <p:cNvPicPr>
            <a:picLocks noChangeAspect="1"/>
          </p:cNvPicPr>
          <p:nvPr/>
        </p:nvPicPr>
        <p:blipFill>
          <a:blip r:embed="rId2"/>
          <a:stretch>
            <a:fillRect/>
          </a:stretch>
        </p:blipFill>
        <p:spPr>
          <a:xfrm>
            <a:off x="5860286" y="2015734"/>
            <a:ext cx="5861123" cy="4571678"/>
          </a:xfrm>
          <a:prstGeom prst="rect">
            <a:avLst/>
          </a:prstGeom>
        </p:spPr>
      </p:pic>
    </p:spTree>
    <p:extLst>
      <p:ext uri="{BB962C8B-B14F-4D97-AF65-F5344CB8AC3E}">
        <p14:creationId xmlns:p14="http://schemas.microsoft.com/office/powerpoint/2010/main" val="35337539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Technique: Landmarking ACROMIALE</a:t>
            </a:r>
          </a:p>
        </p:txBody>
      </p:sp>
      <p:sp>
        <p:nvSpPr>
          <p:cNvPr id="3" name="Content Placeholder 2"/>
          <p:cNvSpPr>
            <a:spLocks noGrp="1"/>
          </p:cNvSpPr>
          <p:nvPr>
            <p:ph type="body" idx="1"/>
          </p:nvPr>
        </p:nvSpPr>
        <p:spPr/>
        <p:txBody>
          <a:bodyPr wrap="square" lIns="91440" tIns="45720" rIns="91440" bIns="45720" anchor="t" anchorCtr="0">
            <a:normAutofit/>
          </a:bodyPr>
          <a:lstStyle/>
          <a:p>
            <a:pPr marL="480060" indent="-342900">
              <a:lnSpc>
                <a:spcPct val="82000"/>
              </a:lnSpc>
              <a:buClr>
                <a:schemeClr val="tx1"/>
              </a:buClr>
              <a:buFont typeface="Arial" panose="020B0604020202020204" pitchFamily="34" charset="0"/>
              <a:buChar char="•"/>
            </a:pPr>
            <a:r>
              <a:rPr lang="en-US" altLang="ko-KR" sz="2300" b="1" dirty="0">
                <a:solidFill>
                  <a:srgbClr val="E96B10"/>
                </a:solidFill>
                <a:latin typeface="Calibri" panose="020F0502020204030204" pitchFamily="34" charset="0"/>
              </a:rPr>
              <a:t>Definition: </a:t>
            </a:r>
            <a:r>
              <a:rPr lang="en-US" altLang="ko-KR" sz="2300" dirty="0">
                <a:solidFill>
                  <a:schemeClr val="tx1"/>
                </a:solidFill>
                <a:latin typeface="Calibri" panose="020F0502020204030204" pitchFamily="34" charset="0"/>
              </a:rPr>
              <a:t>The point at the superior and lateral border of the acromion process, midway between the anterior and posterior boarders of the deltoid muscle when viewed from the side.</a:t>
            </a:r>
          </a:p>
          <a:p>
            <a:pPr marL="480060" indent="-342900">
              <a:lnSpc>
                <a:spcPct val="82000"/>
              </a:lnSpc>
              <a:buClr>
                <a:schemeClr val="tx1"/>
              </a:buClr>
              <a:buFont typeface="Arial" panose="020B0604020202020204" pitchFamily="34" charset="0"/>
              <a:buChar char="•"/>
            </a:pPr>
            <a:endParaRPr lang="ko-KR" altLang="en-US" sz="2300" dirty="0">
              <a:solidFill>
                <a:schemeClr val="tx1"/>
              </a:solidFill>
              <a:latin typeface="Calibri" panose="020F0502020204030204" pitchFamily="34" charset="0"/>
            </a:endParaRPr>
          </a:p>
          <a:p>
            <a:pPr marL="480060" indent="-342900">
              <a:lnSpc>
                <a:spcPct val="82000"/>
              </a:lnSpc>
              <a:spcBef>
                <a:spcPts val="500"/>
              </a:spcBef>
              <a:buClr>
                <a:schemeClr val="tx1"/>
              </a:buClr>
              <a:buFont typeface="Arial" panose="020B0604020202020204" pitchFamily="34" charset="0"/>
              <a:buChar char="•"/>
            </a:pPr>
            <a:r>
              <a:rPr lang="en-US" altLang="ko-KR" sz="2300" b="1" dirty="0">
                <a:solidFill>
                  <a:srgbClr val="E96B10"/>
                </a:solidFill>
                <a:latin typeface="Calibri" panose="020F0502020204030204" pitchFamily="34" charset="0"/>
              </a:rPr>
              <a:t>Subject Position: </a:t>
            </a:r>
            <a:r>
              <a:rPr lang="en-US" altLang="ko-KR" sz="2300" dirty="0">
                <a:solidFill>
                  <a:schemeClr val="tx1"/>
                </a:solidFill>
                <a:latin typeface="Calibri" panose="020F0502020204030204" pitchFamily="34" charset="0"/>
              </a:rPr>
              <a:t>Relaxed position with the arms hanging by the sides.</a:t>
            </a:r>
            <a:endParaRPr lang="ko-KR" altLang="en-US" sz="2300" dirty="0">
              <a:solidFill>
                <a:schemeClr val="tx1"/>
              </a:solidFill>
              <a:latin typeface="Calibri" panose="020F0502020204030204" pitchFamily="34" charset="0"/>
            </a:endParaRPr>
          </a:p>
          <a:p>
            <a:pPr marL="480060" indent="-342900">
              <a:lnSpc>
                <a:spcPct val="82000"/>
              </a:lnSpc>
              <a:spcBef>
                <a:spcPts val="500"/>
              </a:spcBef>
              <a:buClr>
                <a:schemeClr val="tx1"/>
              </a:buClr>
              <a:buFont typeface="Arial" panose="020B0604020202020204" pitchFamily="34" charset="0"/>
              <a:buChar char="•"/>
            </a:pPr>
            <a:endParaRPr lang="en-US" altLang="ko-KR" sz="2300" b="1" dirty="0">
              <a:solidFill>
                <a:srgbClr val="E96B10"/>
              </a:solidFill>
              <a:latin typeface="Calibri" panose="020F0502020204030204" pitchFamily="34" charset="0"/>
            </a:endParaRPr>
          </a:p>
          <a:p>
            <a:pPr marL="480060" indent="-342900">
              <a:lnSpc>
                <a:spcPct val="82000"/>
              </a:lnSpc>
              <a:spcBef>
                <a:spcPts val="500"/>
              </a:spcBef>
              <a:buClr>
                <a:schemeClr val="tx1"/>
              </a:buClr>
              <a:buFont typeface="Arial" panose="020B0604020202020204" pitchFamily="34" charset="0"/>
              <a:buChar char="•"/>
            </a:pPr>
            <a:r>
              <a:rPr lang="en-US" altLang="ko-KR" sz="2300" b="1" dirty="0">
                <a:solidFill>
                  <a:srgbClr val="E96B10"/>
                </a:solidFill>
                <a:latin typeface="Calibri" panose="020F0502020204030204" pitchFamily="34" charset="0"/>
              </a:rPr>
              <a:t>Location: </a:t>
            </a:r>
            <a:r>
              <a:rPr lang="en-US" altLang="ko-KR" sz="2300" dirty="0">
                <a:solidFill>
                  <a:schemeClr val="tx1"/>
                </a:solidFill>
                <a:latin typeface="Calibri" panose="020F0502020204030204" pitchFamily="34" charset="0"/>
              </a:rPr>
              <a:t>Standing behind and on the right side of the athlete palpate along the spine of the scapula to the corner of the acromion. Apply the straight edge of a pencil to the lateral aspect of the acromion to confirm the location of the boarder, if necessary. The landmark is a point on the most lateral and superior part of the border which is adjudged to be the mid-deltoid position when viewed from the side. </a:t>
            </a:r>
            <a:endParaRPr lang="ko-KR" altLang="en-US" sz="230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2943260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ACROMIALE</a:t>
            </a:r>
          </a:p>
        </p:txBody>
      </p:sp>
      <p:pic>
        <p:nvPicPr>
          <p:cNvPr id="5" name="Content Placeholder 4" descr="VTWLZTzJBLpeuVbpIk1RyA_m.jpg"/>
          <p:cNvPicPr>
            <a:picLocks noGrp="1" noChangeAspect="1"/>
          </p:cNvPicPr>
          <p:nvPr>
            <p:ph sz="half" idx="1"/>
          </p:nvPr>
        </p:nvPicPr>
        <p:blipFill>
          <a:blip r:embed="rId4" cstate="print"/>
          <a:stretch>
            <a:fillRect/>
          </a:stretch>
        </p:blipFill>
        <p:spPr>
          <a:xfrm>
            <a:off x="2193636" y="2033036"/>
            <a:ext cx="3919282" cy="4038600"/>
          </a:xfrm>
        </p:spPr>
      </p:pic>
      <p:pic>
        <p:nvPicPr>
          <p:cNvPr id="6" name="Content Placeholder 5"/>
          <p:cNvPicPr>
            <a:picLocks noGrp="1" noChangeAspect="1"/>
          </p:cNvPicPr>
          <p:nvPr>
            <p:ph sz="half" idx="2"/>
          </p:nvPr>
        </p:nvPicPr>
        <p:blipFill>
          <a:blip r:embed="rId5" cstate="print"/>
          <a:stretch>
            <a:fillRect/>
          </a:stretch>
        </p:blipFill>
        <p:spPr>
          <a:xfrm>
            <a:off x="7116868" y="2026921"/>
            <a:ext cx="3890963" cy="4044715"/>
          </a:xfrm>
        </p:spPr>
      </p:pic>
    </p:spTree>
    <p:custDataLst>
      <p:tags r:id="rId1"/>
    </p:custDataLst>
    <p:extLst>
      <p:ext uri="{BB962C8B-B14F-4D97-AF65-F5344CB8AC3E}">
        <p14:creationId xmlns:p14="http://schemas.microsoft.com/office/powerpoint/2010/main" val="1859595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Technique: Landmarking RADIALE</a:t>
            </a:r>
          </a:p>
        </p:txBody>
      </p:sp>
      <p:sp>
        <p:nvSpPr>
          <p:cNvPr id="3" name="Content Placeholder 2"/>
          <p:cNvSpPr>
            <a:spLocks noGrp="1"/>
          </p:cNvSpPr>
          <p:nvPr>
            <p:ph idx="1"/>
          </p:nvPr>
        </p:nvSpPr>
        <p:spPr/>
        <p:txBody>
          <a:bodyPr>
            <a:normAutofit lnSpcReduction="10000"/>
          </a:bodyPr>
          <a:lstStyle/>
          <a:p>
            <a:r>
              <a:rPr lang="en-US" b="1" dirty="0">
                <a:solidFill>
                  <a:srgbClr val="E96B10"/>
                </a:solidFill>
              </a:rPr>
              <a:t>Definition: </a:t>
            </a:r>
            <a:r>
              <a:rPr lang="en-US" dirty="0"/>
              <a:t>The point at the proximal and lateral border of the head of the radius.</a:t>
            </a:r>
          </a:p>
          <a:p>
            <a:pPr marL="165100" indent="0">
              <a:buNone/>
            </a:pPr>
            <a:endParaRPr lang="en-US" dirty="0"/>
          </a:p>
          <a:p>
            <a:r>
              <a:rPr lang="en-US" b="1" dirty="0">
                <a:solidFill>
                  <a:srgbClr val="E96B10"/>
                </a:solidFill>
              </a:rPr>
              <a:t>Subject Position: </a:t>
            </a:r>
            <a:r>
              <a:rPr lang="en-US" dirty="0"/>
              <a:t>Relaxed position with the arms hanging by the sides in anthropometric position</a:t>
            </a:r>
            <a:r>
              <a:rPr lang="en-US" dirty="0">
                <a:solidFill>
                  <a:srgbClr val="E96B10"/>
                </a:solidFill>
              </a:rPr>
              <a:t>.</a:t>
            </a:r>
          </a:p>
          <a:p>
            <a:endParaRPr lang="en-US" b="1" u="sng" dirty="0">
              <a:solidFill>
                <a:srgbClr val="E96B10"/>
              </a:solidFill>
            </a:endParaRPr>
          </a:p>
          <a:p>
            <a:r>
              <a:rPr lang="en-US" b="1" dirty="0">
                <a:solidFill>
                  <a:srgbClr val="E96B10"/>
                </a:solidFill>
              </a:rPr>
              <a:t>Location: </a:t>
            </a:r>
            <a:r>
              <a:rPr lang="en-US" dirty="0"/>
              <a:t>Palpate downward into the lateral dimple of the right elbow. It should be possible to feel the space between the capitulum of the humerus and the head of the radius. Move your thumb distally onto the most lateral part of the proximal radial head. Mark with short line perpendicular to the long axis of the forearm. </a:t>
            </a:r>
            <a:endParaRPr lang="en-US" b="1" u="sng" dirty="0"/>
          </a:p>
        </p:txBody>
      </p:sp>
    </p:spTree>
    <p:custDataLst>
      <p:tags r:id="rId1"/>
    </p:custDataLst>
    <p:extLst>
      <p:ext uri="{BB962C8B-B14F-4D97-AF65-F5344CB8AC3E}">
        <p14:creationId xmlns:p14="http://schemas.microsoft.com/office/powerpoint/2010/main" val="3314859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RADIALE</a:t>
            </a:r>
          </a:p>
        </p:txBody>
      </p:sp>
      <p:pic>
        <p:nvPicPr>
          <p:cNvPr id="5" name="Content Placeholder 4"/>
          <p:cNvPicPr>
            <a:picLocks noGrp="1" noChangeAspect="1"/>
          </p:cNvPicPr>
          <p:nvPr>
            <p:ph sz="half" idx="4294967295"/>
          </p:nvPr>
        </p:nvPicPr>
        <p:blipFill>
          <a:blip r:embed="rId4" cstate="print"/>
          <a:stretch>
            <a:fillRect/>
          </a:stretch>
        </p:blipFill>
        <p:spPr>
          <a:xfrm>
            <a:off x="4236098" y="1989137"/>
            <a:ext cx="4434853" cy="4531033"/>
          </a:xfrm>
        </p:spPr>
      </p:pic>
    </p:spTree>
    <p:custDataLst>
      <p:tags r:id="rId1"/>
    </p:custDataLst>
    <p:extLst>
      <p:ext uri="{BB962C8B-B14F-4D97-AF65-F5344CB8AC3E}">
        <p14:creationId xmlns:p14="http://schemas.microsoft.com/office/powerpoint/2010/main" val="38353327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Skinfold Technique: Landmarking MID-ACROMIALE-RADIALE</a:t>
            </a:r>
            <a:endParaRPr lang="en-US" sz="3600" dirty="0"/>
          </a:p>
        </p:txBody>
      </p:sp>
      <p:sp>
        <p:nvSpPr>
          <p:cNvPr id="3" name="Content Placeholder 2"/>
          <p:cNvSpPr>
            <a:spLocks noGrp="1"/>
          </p:cNvSpPr>
          <p:nvPr>
            <p:ph type="body" idx="1"/>
          </p:nvPr>
        </p:nvSpPr>
        <p:spPr/>
        <p:txBody>
          <a:bodyPr wrap="square" lIns="91440" tIns="45720" rIns="91440" bIns="45720" anchor="t" anchorCtr="0">
            <a:normAutofit lnSpcReduction="10000"/>
          </a:bodyPr>
          <a:lstStyle/>
          <a:p>
            <a:pPr marL="548640" indent="-411480">
              <a:lnSpc>
                <a:spcPct val="82000"/>
              </a:lnSpc>
              <a:buClr>
                <a:srgbClr val="F9F9F9"/>
              </a:buClr>
              <a:buFont typeface="Wingdings 2"/>
              <a:buChar char="¨"/>
            </a:pPr>
            <a:r>
              <a:rPr lang="en-US" altLang="ko-KR" sz="2500" b="1" dirty="0">
                <a:solidFill>
                  <a:srgbClr val="E96B10"/>
                </a:solidFill>
                <a:latin typeface="Calibri" panose="020F0502020204030204" pitchFamily="34" charset="0"/>
              </a:rPr>
              <a:t>Definition: </a:t>
            </a:r>
            <a:r>
              <a:rPr lang="en-US" altLang="ko-KR" sz="2500" dirty="0">
                <a:solidFill>
                  <a:schemeClr val="tx1"/>
                </a:solidFill>
                <a:latin typeface="Calibri" panose="020F0502020204030204" pitchFamily="34" charset="0"/>
              </a:rPr>
              <a:t>The mid-point of the straight line joining the Acromiale and the </a:t>
            </a:r>
            <a:r>
              <a:rPr lang="en-US" altLang="ko-KR" sz="2500" dirty="0" err="1">
                <a:solidFill>
                  <a:schemeClr val="tx1"/>
                </a:solidFill>
                <a:latin typeface="Calibri" panose="020F0502020204030204" pitchFamily="34" charset="0"/>
              </a:rPr>
              <a:t>Radiale</a:t>
            </a:r>
            <a:r>
              <a:rPr lang="en-US" altLang="ko-KR" sz="2500" dirty="0">
                <a:solidFill>
                  <a:schemeClr val="tx1"/>
                </a:solidFill>
                <a:latin typeface="Calibri" panose="020F0502020204030204" pitchFamily="34" charset="0"/>
              </a:rPr>
              <a:t>.</a:t>
            </a:r>
          </a:p>
          <a:p>
            <a:pPr marL="548640" indent="-411480">
              <a:lnSpc>
                <a:spcPct val="82000"/>
              </a:lnSpc>
              <a:buClr>
                <a:srgbClr val="F9F9F9"/>
              </a:buClr>
              <a:buFont typeface="Wingdings 2"/>
              <a:buChar char="¨"/>
            </a:pPr>
            <a:endParaRPr lang="ko-KR" altLang="en-US" sz="2500" dirty="0">
              <a:solidFill>
                <a:schemeClr val="tx1"/>
              </a:solidFill>
              <a:latin typeface="Calibri" panose="020F0502020204030204" pitchFamily="34" charset="0"/>
            </a:endParaRPr>
          </a:p>
          <a:p>
            <a:pPr marL="548640" indent="-411480">
              <a:lnSpc>
                <a:spcPct val="82000"/>
              </a:lnSpc>
              <a:spcBef>
                <a:spcPts val="600"/>
              </a:spcBef>
              <a:buClr>
                <a:srgbClr val="F9F9F9"/>
              </a:buClr>
              <a:buFont typeface="Wingdings 2"/>
              <a:buChar char="¨"/>
            </a:pPr>
            <a:r>
              <a:rPr lang="en-US" altLang="ko-KR" sz="2500" b="1" dirty="0">
                <a:solidFill>
                  <a:srgbClr val="E96B10"/>
                </a:solidFill>
                <a:latin typeface="Calibri" panose="020F0502020204030204" pitchFamily="34" charset="0"/>
              </a:rPr>
              <a:t>Subject Position: </a:t>
            </a:r>
            <a:r>
              <a:rPr lang="en-US" altLang="ko-KR" sz="2500" dirty="0">
                <a:solidFill>
                  <a:schemeClr val="tx1"/>
                </a:solidFill>
                <a:latin typeface="Calibri" panose="020F0502020204030204" pitchFamily="34" charset="0"/>
              </a:rPr>
              <a:t>Relaxed position with the arms hanging by their side in anatomical position.</a:t>
            </a:r>
          </a:p>
          <a:p>
            <a:pPr marL="548640" indent="-411480">
              <a:lnSpc>
                <a:spcPct val="82000"/>
              </a:lnSpc>
              <a:spcBef>
                <a:spcPts val="600"/>
              </a:spcBef>
              <a:buClr>
                <a:srgbClr val="F9F9F9"/>
              </a:buClr>
              <a:buFont typeface="Wingdings 2"/>
              <a:buChar char="¨"/>
            </a:pPr>
            <a:endParaRPr lang="ko-KR" altLang="en-US" sz="2500" dirty="0">
              <a:solidFill>
                <a:schemeClr val="tx1"/>
              </a:solidFill>
              <a:latin typeface="Calibri" panose="020F0502020204030204" pitchFamily="34" charset="0"/>
            </a:endParaRPr>
          </a:p>
          <a:p>
            <a:pPr marL="548640" indent="-411480">
              <a:lnSpc>
                <a:spcPct val="82000"/>
              </a:lnSpc>
              <a:spcBef>
                <a:spcPts val="600"/>
              </a:spcBef>
              <a:buClr>
                <a:srgbClr val="F9F9F9"/>
              </a:buClr>
              <a:buFont typeface="Wingdings 2"/>
              <a:buChar char="¨"/>
            </a:pPr>
            <a:r>
              <a:rPr lang="en-US" altLang="ko-KR" sz="2500" b="1" dirty="0">
                <a:solidFill>
                  <a:srgbClr val="E96B10"/>
                </a:solidFill>
                <a:latin typeface="Calibri" panose="020F0502020204030204" pitchFamily="34" charset="0"/>
              </a:rPr>
              <a:t>Location: </a:t>
            </a:r>
            <a:r>
              <a:rPr lang="en-US" altLang="ko-KR" sz="2500" dirty="0">
                <a:solidFill>
                  <a:schemeClr val="tx1"/>
                </a:solidFill>
                <a:latin typeface="Calibri" panose="020F0502020204030204" pitchFamily="34" charset="0"/>
              </a:rPr>
              <a:t>Measure the linear distance between the acromiale and radiale landmarks. If a tape measure is used, be sure to hold it so that the perpendicular distance between the two landmarks is measured, rather than following the curvature of the skin. Place a small mark at the level of the mid-point between those two landmarks. Using a tape measure project this mark around to the posterior surface of the arm. Next, intersect the projected line with a vertical line in the middle of the arm when viewed from behind.</a:t>
            </a:r>
            <a:endParaRPr lang="ko-KR" altLang="en-US" sz="250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7189734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Landmark: MID-ACROMIALE-RADIALE</a:t>
            </a:r>
          </a:p>
        </p:txBody>
      </p:sp>
      <p:pic>
        <p:nvPicPr>
          <p:cNvPr id="23" name="Content Placeholder 22"/>
          <p:cNvPicPr>
            <a:picLocks noGrp="1" noChangeAspect="1"/>
          </p:cNvPicPr>
          <p:nvPr>
            <p:ph idx="4294967295"/>
          </p:nvPr>
        </p:nvPicPr>
        <p:blipFill>
          <a:blip r:embed="rId4" cstate="print"/>
          <a:stretch>
            <a:fillRect/>
          </a:stretch>
        </p:blipFill>
        <p:spPr>
          <a:xfrm>
            <a:off x="4578350" y="2003424"/>
            <a:ext cx="3797300" cy="4324350"/>
          </a:xfrm>
        </p:spPr>
      </p:pic>
      <p:sp>
        <p:nvSpPr>
          <p:cNvPr id="3" name="Minus Sign 2">
            <a:extLst>
              <a:ext uri="{FF2B5EF4-FFF2-40B4-BE49-F238E27FC236}">
                <a16:creationId xmlns:a16="http://schemas.microsoft.com/office/drawing/2014/main" id="{46A4F990-B8B9-4B37-8CD0-B64F9334C8A9}"/>
              </a:ext>
            </a:extLst>
          </p:cNvPr>
          <p:cNvSpPr/>
          <p:nvPr/>
        </p:nvSpPr>
        <p:spPr>
          <a:xfrm>
            <a:off x="6521380" y="3891224"/>
            <a:ext cx="452176" cy="39942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318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Skinfold Technique: Landmarking SUBSCAPULARE</a:t>
            </a:r>
          </a:p>
        </p:txBody>
      </p:sp>
      <p:sp>
        <p:nvSpPr>
          <p:cNvPr id="3" name="Content Placeholder 2"/>
          <p:cNvSpPr>
            <a:spLocks noGrp="1"/>
          </p:cNvSpPr>
          <p:nvPr>
            <p:ph type="body" idx="1"/>
          </p:nvPr>
        </p:nvSpPr>
        <p:spPr/>
        <p:txBody>
          <a:bodyPr>
            <a:normAutofit fontScale="92500" lnSpcReduction="10000"/>
          </a:bodyPr>
          <a:lstStyle/>
          <a:p>
            <a:r>
              <a:rPr lang="en-US" b="1" dirty="0">
                <a:solidFill>
                  <a:srgbClr val="E96B10"/>
                </a:solidFill>
              </a:rPr>
              <a:t>Definition: </a:t>
            </a:r>
            <a:r>
              <a:rPr lang="en-US" dirty="0"/>
              <a:t>The undermost tip of the inferior angle of the scapula.</a:t>
            </a:r>
          </a:p>
          <a:p>
            <a:endParaRPr lang="en-US" dirty="0"/>
          </a:p>
          <a:p>
            <a:r>
              <a:rPr lang="en-US" b="1" dirty="0">
                <a:solidFill>
                  <a:srgbClr val="E96B10"/>
                </a:solidFill>
              </a:rPr>
              <a:t>Subject Position: </a:t>
            </a:r>
            <a:r>
              <a:rPr lang="en-US" dirty="0"/>
              <a:t>Relaxed position with the arms hanging by the sides.</a:t>
            </a:r>
            <a:endParaRPr lang="en-US" b="1" u="sng" dirty="0"/>
          </a:p>
          <a:p>
            <a:endParaRPr lang="en-US" b="1" dirty="0">
              <a:solidFill>
                <a:srgbClr val="E96B10"/>
              </a:solidFill>
            </a:endParaRPr>
          </a:p>
          <a:p>
            <a:r>
              <a:rPr lang="en-US" b="1" dirty="0">
                <a:solidFill>
                  <a:srgbClr val="E96B10"/>
                </a:solidFill>
              </a:rPr>
              <a:t>Location: </a:t>
            </a:r>
            <a:r>
              <a:rPr lang="en-US" dirty="0"/>
              <a:t>Palpate the inferior angle of the scapula using your left thumb. Mark the undermost point as a dot when located. Next, draw a line 2 cm from the mark laterally downward at an angle of 45 degrees. Draw a second line, perpendicular to the first, to indicate the alignment of the finger and thumb when picking up the fold. If there is difficulty locating the inferior angle of the scapula, have the athlete slowly reach behind the back using the right arm. The inferior angle of the scapula should then be felt continuously as the hand is again placed by the side of the body .</a:t>
            </a:r>
            <a:endParaRPr lang="en-US" b="1" u="sng" dirty="0"/>
          </a:p>
          <a:p>
            <a:endParaRPr lang="en-US" dirty="0"/>
          </a:p>
        </p:txBody>
      </p:sp>
    </p:spTree>
    <p:custDataLst>
      <p:tags r:id="rId1"/>
    </p:custDataLst>
    <p:extLst>
      <p:ext uri="{BB962C8B-B14F-4D97-AF65-F5344CB8AC3E}">
        <p14:creationId xmlns:p14="http://schemas.microsoft.com/office/powerpoint/2010/main" val="3509712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SUBSCAPULARE</a:t>
            </a:r>
          </a:p>
        </p:txBody>
      </p:sp>
      <p:pic>
        <p:nvPicPr>
          <p:cNvPr id="6" name="Content Placeholder 5" descr="untitled.png"/>
          <p:cNvPicPr>
            <a:picLocks noGrp="1" noChangeAspect="1"/>
          </p:cNvPicPr>
          <p:nvPr>
            <p:ph idx="1"/>
          </p:nvPr>
        </p:nvPicPr>
        <p:blipFill rotWithShape="1">
          <a:blip r:embed="rId4" cstate="print"/>
          <a:srcRect b="8577"/>
          <a:stretch/>
        </p:blipFill>
        <p:spPr>
          <a:xfrm rot="5400000">
            <a:off x="3578997" y="1252572"/>
            <a:ext cx="4712301" cy="6122638"/>
          </a:xfrm>
        </p:spPr>
      </p:pic>
    </p:spTree>
    <p:custDataLst>
      <p:tags r:id="rId1"/>
    </p:custDataLst>
    <p:extLst>
      <p:ext uri="{BB962C8B-B14F-4D97-AF65-F5344CB8AC3E}">
        <p14:creationId xmlns:p14="http://schemas.microsoft.com/office/powerpoint/2010/main" val="5358881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Skinfold Technique: Landmarking ABDOMINAL</a:t>
            </a:r>
          </a:p>
        </p:txBody>
      </p:sp>
      <p:sp>
        <p:nvSpPr>
          <p:cNvPr id="3" name="Content Placeholder 2"/>
          <p:cNvSpPr>
            <a:spLocks noGrp="1"/>
          </p:cNvSpPr>
          <p:nvPr>
            <p:ph idx="1"/>
          </p:nvPr>
        </p:nvSpPr>
        <p:spPr/>
        <p:txBody>
          <a:bodyPr>
            <a:normAutofit/>
          </a:bodyPr>
          <a:lstStyle/>
          <a:p>
            <a:r>
              <a:rPr lang="en-US" b="1" dirty="0">
                <a:solidFill>
                  <a:srgbClr val="E96B10"/>
                </a:solidFill>
              </a:rPr>
              <a:t>Definition: </a:t>
            </a:r>
            <a:r>
              <a:rPr lang="en-US" dirty="0"/>
              <a:t>The point 5 cm horizontally to the right hand side of the </a:t>
            </a:r>
            <a:r>
              <a:rPr lang="en-US" dirty="0" err="1"/>
              <a:t>omphalion</a:t>
            </a:r>
            <a:r>
              <a:rPr lang="en-US" dirty="0"/>
              <a:t> (midpoint of the navel)</a:t>
            </a:r>
          </a:p>
          <a:p>
            <a:endParaRPr lang="en-US" dirty="0"/>
          </a:p>
          <a:p>
            <a:r>
              <a:rPr lang="en-US" b="1" dirty="0">
                <a:solidFill>
                  <a:srgbClr val="E96B10"/>
                </a:solidFill>
              </a:rPr>
              <a:t>Subject Position: </a:t>
            </a:r>
            <a:r>
              <a:rPr lang="en-US" dirty="0"/>
              <a:t>Relaxed position with the arms hanging by the sides</a:t>
            </a:r>
          </a:p>
          <a:p>
            <a:endParaRPr lang="en-US" b="1" u="sng" dirty="0"/>
          </a:p>
          <a:p>
            <a:r>
              <a:rPr lang="en-US" b="1" dirty="0">
                <a:solidFill>
                  <a:srgbClr val="E96B10"/>
                </a:solidFill>
              </a:rPr>
              <a:t>Location: </a:t>
            </a:r>
            <a:r>
              <a:rPr lang="en-US" dirty="0"/>
              <a:t>The site is identified by a horizontal measure of 5 cm, to the athlete’s right, from the </a:t>
            </a:r>
            <a:r>
              <a:rPr lang="en-US" dirty="0" err="1"/>
              <a:t>omphalion</a:t>
            </a:r>
            <a:endParaRPr lang="en-US" b="1" u="sng" dirty="0"/>
          </a:p>
          <a:p>
            <a:endParaRPr lang="en-US" dirty="0"/>
          </a:p>
        </p:txBody>
      </p:sp>
    </p:spTree>
    <p:custDataLst>
      <p:tags r:id="rId1"/>
    </p:custDataLst>
    <p:extLst>
      <p:ext uri="{BB962C8B-B14F-4D97-AF65-F5344CB8AC3E}">
        <p14:creationId xmlns:p14="http://schemas.microsoft.com/office/powerpoint/2010/main" val="1332882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7bbea7cb-d7d5-40ac-9562-ad3ae5d16838"/>
  <p:tag name="ARTICULATE_SLIDE_COUNT" val="123"/>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395308-d:\presentations\2018-19\rules\bft\2018-19 body fat testing.pptx"/>
  <p:tag name="ARTICULATE_PRESENTER_VERSION" val="7"/>
  <p:tag name="ARTICULATE_USED_PAGE_ORIENTATION" val="1"/>
  <p:tag name="ARTICULATE_USED_PAGE_SIZE" val="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TITLE_TAG" val="Course Instructor"/>
  <p:tag name="AUDIO_ID" val="281"/>
  <p:tag name="ARTICULATE_AUDIO_RECORDED" val="1"/>
  <p:tag name="ELAPSEDTIME" val="1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4"/>
</p:tagLst>
</file>

<file path=ppt/tags/tag100.xml><?xml version="1.0" encoding="utf-8"?>
<p:tagLst xmlns:a="http://schemas.openxmlformats.org/drawingml/2006/main" xmlns:r="http://schemas.openxmlformats.org/officeDocument/2006/relationships" xmlns:p="http://schemas.openxmlformats.org/presentationml/2006/main">
  <p:tag name="ARTICULATE_AUDIO_RECORDED" val="1"/>
  <p:tag name="AUDIO_ID" val="340"/>
  <p:tag name="ORIGINAL_AUDIO_FILEPATH" val="D:\Presentations\2017-18\Rules\BFT\x\Slide 61 - Determining SG_ Refractometer.wav"/>
  <p:tag name="ELAPSEDTIME" val="64.992"/>
  <p:tag name="TIMELINE" val="4.00/8.40/13.30/18.10/22.30/28.40/40.80/47.80/54.8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2.xml><?xml version="1.0" encoding="utf-8"?>
<p:tagLst xmlns:a="http://schemas.openxmlformats.org/drawingml/2006/main" xmlns:r="http://schemas.openxmlformats.org/officeDocument/2006/relationships" xmlns:p="http://schemas.openxmlformats.org/presentationml/2006/main">
  <p:tag name="ARTICULATE_AUDIO_RECORDED" val="1"/>
  <p:tag name="AUDIO_ID" val="343"/>
  <p:tag name="ORIGINAL_AUDIO_FILEPATH" val="D:\Presentations\2017-18\Rules\BFT\x\Slide 64 - Trouble Shooting.wav"/>
  <p:tag name="ELAPSEDTIME" val="27.4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03.xml><?xml version="1.0" encoding="utf-8"?>
<p:tagLst xmlns:a="http://schemas.openxmlformats.org/drawingml/2006/main" xmlns:r="http://schemas.openxmlformats.org/officeDocument/2006/relationships" xmlns:p="http://schemas.openxmlformats.org/presentationml/2006/main">
  <p:tag name="ARTICULATE_AUDIO_RECORDED" val="1"/>
  <p:tag name="AUDIO_ID" val="345"/>
  <p:tag name="ORIGINAL_AUDIO_FILEPATH" val="D:\Presentations\2017-18\Rules\BFT\x\Slide 66 - STEP TWO IN THE ASSESSMENT PROCESS_ Body Weight.wav"/>
  <p:tag name="ELAPSEDTIME" val="5.5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04.xml><?xml version="1.0" encoding="utf-8"?>
<p:tagLst xmlns:a="http://schemas.openxmlformats.org/drawingml/2006/main" xmlns:r="http://schemas.openxmlformats.org/officeDocument/2006/relationships" xmlns:p="http://schemas.openxmlformats.org/presentationml/2006/main">
  <p:tag name="AUDIO_ID" val="401"/>
  <p:tag name="ARTICULATE_AUDIO_RECORDED" val="1"/>
  <p:tag name="ELAPSEDTIME" val="39.4"/>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05.xml><?xml version="1.0" encoding="utf-8"?>
<p:tagLst xmlns:a="http://schemas.openxmlformats.org/drawingml/2006/main" xmlns:r="http://schemas.openxmlformats.org/officeDocument/2006/relationships" xmlns:p="http://schemas.openxmlformats.org/presentationml/2006/main">
  <p:tag name="AUDIO_ID" val="402"/>
  <p:tag name="ARTICULATE_AUDIO_RECORDED" val="1"/>
  <p:tag name="ELAPSEDTIME" val="26.5"/>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06.xml><?xml version="1.0" encoding="utf-8"?>
<p:tagLst xmlns:a="http://schemas.openxmlformats.org/drawingml/2006/main" xmlns:r="http://schemas.openxmlformats.org/officeDocument/2006/relationships" xmlns:p="http://schemas.openxmlformats.org/presentationml/2006/main">
  <p:tag name="ARTICULATE_AUDIO_RECORDED" val="1"/>
  <p:tag name="AUDIO_ID" val="348"/>
  <p:tag name="ORIGINAL_AUDIO_FILEPATH" val="D:\Presentations\2017-18\Rules\BFT\x\Slide 69 - SCALE CALIBRATION.wav"/>
  <p:tag name="ELAPSEDTIME" val="8.8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0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8.xml><?xml version="1.0" encoding="utf-8"?>
<p:tagLst xmlns:a="http://schemas.openxmlformats.org/drawingml/2006/main" xmlns:r="http://schemas.openxmlformats.org/officeDocument/2006/relationships" xmlns:p="http://schemas.openxmlformats.org/presentationml/2006/main">
  <p:tag name="AUDIO_ID" val="346"/>
  <p:tag name="ARTICULATE_AUDIO_RECORDED" val="1"/>
  <p:tag name="ELAPSEDTIME" val="29.6"/>
  <p:tag name="TIMELINE" val="3.6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09.xml><?xml version="1.0" encoding="utf-8"?>
<p:tagLst xmlns:a="http://schemas.openxmlformats.org/drawingml/2006/main" xmlns:r="http://schemas.openxmlformats.org/officeDocument/2006/relationships" xmlns:p="http://schemas.openxmlformats.org/presentationml/2006/main">
  <p:tag name="ARTICULATE_AUDIO_RECORDED" val="1"/>
  <p:tag name="AUDIO_ID" val="350"/>
  <p:tag name="ORIGINAL_AUDIO_FILEPATH" val="D:\Presentations\2017-18\Rules\BFT\x\Slide 71 - Skin Fold Assessment_ Facility Recommendations.wav"/>
  <p:tag name="ELAPSEDTIME" val="38.112"/>
  <p:tag name="TIMELINE" val="2.50/15.40/26.60/32.5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1.xml><?xml version="1.0" encoding="utf-8"?>
<p:tagLst xmlns:a="http://schemas.openxmlformats.org/drawingml/2006/main" xmlns:r="http://schemas.openxmlformats.org/officeDocument/2006/relationships" xmlns:p="http://schemas.openxmlformats.org/presentationml/2006/main">
  <p:tag name="ARTICULATE_AUDIO_RECORDED" val="1"/>
  <p:tag name="AUDIO_ID" val="351"/>
  <p:tag name="ORIGINAL_AUDIO_FILEPATH" val="D:\Presentations\2017-18\Rules\BFT\x\Slide 72 - Skin Fold Assessment_ Assistant Needs.wav"/>
  <p:tag name="ELAPSEDTIME" val="36.80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3.xml><?xml version="1.0" encoding="utf-8"?>
<p:tagLst xmlns:a="http://schemas.openxmlformats.org/drawingml/2006/main" xmlns:r="http://schemas.openxmlformats.org/officeDocument/2006/relationships" xmlns:p="http://schemas.openxmlformats.org/presentationml/2006/main">
  <p:tag name="ARTICULATE_AUDIO_RECORDED" val="1"/>
  <p:tag name="AUDIO_ID" val="352"/>
  <p:tag name="ORIGINAL_AUDIO_FILEPATH" val="D:\Presentations\2017-18\Rules\BFT\x\Slide 73 - Skinfold Assessment_  Equipment &amp; Supplies.wav"/>
  <p:tag name="ELAPSEDTIME" val="13.192"/>
  <p:tag name="TIMELINE" val="3.3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4.xml><?xml version="1.0" encoding="utf-8"?>
<p:tagLst xmlns:a="http://schemas.openxmlformats.org/drawingml/2006/main" xmlns:r="http://schemas.openxmlformats.org/officeDocument/2006/relationships" xmlns:p="http://schemas.openxmlformats.org/presentationml/2006/main">
  <p:tag name="ARTICULATE_AUDIO_RECORDED" val="1"/>
  <p:tag name="AUDIO_ID" val="353"/>
  <p:tag name="ORIGINAL_AUDIO_FILEPATH" val="D:\Presentations\2017-18\Rules\BFT\x\Slide 74 - Skinfold Assessment_ Maintenance Check.wav"/>
  <p:tag name="ELAPSEDTIME" val="32.80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6.xml><?xml version="1.0" encoding="utf-8"?>
<p:tagLst xmlns:a="http://schemas.openxmlformats.org/drawingml/2006/main" xmlns:r="http://schemas.openxmlformats.org/officeDocument/2006/relationships" xmlns:p="http://schemas.openxmlformats.org/presentationml/2006/main">
  <p:tag name="AUDIO_ID" val="354"/>
  <p:tag name="ARTICULATE_AUDIO_RECORDED" val="1"/>
  <p:tag name="ELAPSEDTIME" val="35.6"/>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8.xml><?xml version="1.0" encoding="utf-8"?>
<p:tagLst xmlns:a="http://schemas.openxmlformats.org/drawingml/2006/main" xmlns:r="http://schemas.openxmlformats.org/officeDocument/2006/relationships" xmlns:p="http://schemas.openxmlformats.org/presentationml/2006/main">
  <p:tag name="AUDIO_ID" val="403"/>
  <p:tag name="ARTICULATE_AUDIO_RECORDED" val="1"/>
  <p:tag name="ELAPSEDTIME" val="34.9"/>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1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RTICULATE_AUDIO_RECORDED" val="1"/>
  <p:tag name="AUDIO_ID" val="282"/>
  <p:tag name="ORIGINAL_AUDIO_FILEPATH" val="D:\Presentations\2017-18\Rules\BFT\audio\Slide 3 - Purpose of Re-Certification.wav"/>
  <p:tag name="ELAPSEDTIME" val="30.58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20.xml><?xml version="1.0" encoding="utf-8"?>
<p:tagLst xmlns:a="http://schemas.openxmlformats.org/drawingml/2006/main" xmlns:r="http://schemas.openxmlformats.org/officeDocument/2006/relationships" xmlns:p="http://schemas.openxmlformats.org/presentationml/2006/main">
  <p:tag name="ARTICULATE_AUDIO_RECORDED" val="1"/>
  <p:tag name="AUDIO_ID" val="355"/>
  <p:tag name="ORIGINAL_AUDIO_FILEPATH" val="D:\Presentations\2017-18\Rules\BFT\x\Slide 76 - Prior to Skinfold Assessment.wav"/>
  <p:tag name="ELAPSEDTIME" val="34.6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2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22.xml><?xml version="1.0" encoding="utf-8"?>
<p:tagLst xmlns:a="http://schemas.openxmlformats.org/drawingml/2006/main" xmlns:r="http://schemas.openxmlformats.org/officeDocument/2006/relationships" xmlns:p="http://schemas.openxmlformats.org/presentationml/2006/main">
  <p:tag name="ARTICULATE_AUDIO_RECORDED" val="1"/>
  <p:tag name="AUDIO_ID" val="356"/>
  <p:tag name="ORIGINAL_AUDIO_FILEPATH" val="D:\Presentations\2017-18\Rules\BFT\x\Slide 77 - Preparing Wrestler Prior to Skinfold Assessment.wav"/>
  <p:tag name="ELAPSEDTIME" val="26.07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23.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6"/>
  <p:tag name="MARGIN_3" val="72"/>
  <p:tag name="MARGIN_4" val="108"/>
  <p:tag name="MARGIN_5" val="144"/>
  <p:tag name="FONT_SIZE" val="12"/>
</p:tagLst>
</file>

<file path=ppt/tags/tag124.xml><?xml version="1.0" encoding="utf-8"?>
<p:tagLst xmlns:a="http://schemas.openxmlformats.org/drawingml/2006/main" xmlns:r="http://schemas.openxmlformats.org/officeDocument/2006/relationships" xmlns:p="http://schemas.openxmlformats.org/presentationml/2006/main">
  <p:tag name="ARTICULATE_AUDIO_RECORDED" val="1"/>
  <p:tag name="AUDIO_ID" val="357"/>
  <p:tag name="ORIGINAL_AUDIO_FILEPATH" val="D:\Presentations\2017-18\Rules\BFT\x\Slide 78 - SKINFOLD TECHNIQUE_ LANDMARKING.wav"/>
  <p:tag name="ELAPSEDTIME" val="32.6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25.xml><?xml version="1.0" encoding="utf-8"?>
<p:tagLst xmlns:a="http://schemas.openxmlformats.org/drawingml/2006/main" xmlns:r="http://schemas.openxmlformats.org/officeDocument/2006/relationships" xmlns:p="http://schemas.openxmlformats.org/presentationml/2006/main">
  <p:tag name="ARTICULATE_AUDIO_RECORDED" val="1"/>
  <p:tag name="AUDIO_ID" val="358"/>
  <p:tag name="ORIGINAL_AUDIO_FILEPATH" val="D:\Presentations\2017-18\Rules\BFT\x\Slide 79 - SKINFOLD TECHNIQUE_ LANDMARKING.wav"/>
  <p:tag name="ELAPSEDTIME" val="38.6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2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7.xml><?xml version="1.0" encoding="utf-8"?>
<p:tagLst xmlns:a="http://schemas.openxmlformats.org/drawingml/2006/main" xmlns:r="http://schemas.openxmlformats.org/officeDocument/2006/relationships" xmlns:p="http://schemas.openxmlformats.org/presentationml/2006/main">
  <p:tag name="AUDIO_ID" val="404"/>
  <p:tag name="ARTICULATE_AUDIO_RECORDED" val="1"/>
  <p:tag name="ELAPSEDTIME" val="42.7"/>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28.xml><?xml version="1.0" encoding="utf-8"?>
<p:tagLst xmlns:a="http://schemas.openxmlformats.org/drawingml/2006/main" xmlns:r="http://schemas.openxmlformats.org/officeDocument/2006/relationships" xmlns:p="http://schemas.openxmlformats.org/presentationml/2006/main">
  <p:tag name="ARTICULATE_AUDIO_RECORDED" val="1"/>
  <p:tag name="AUDIO_ID" val="359"/>
  <p:tag name="ORIGINAL_AUDIO_FILEPATH" val="D:\Presentations\2017-18\Rules\BFT\x\Slide 80 - LANDMARKING SITES.wav"/>
  <p:tag name="ELAPSEDTIME" val="10.91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0.xml><?xml version="1.0" encoding="utf-8"?>
<p:tagLst xmlns:a="http://schemas.openxmlformats.org/drawingml/2006/main" xmlns:r="http://schemas.openxmlformats.org/officeDocument/2006/relationships" xmlns:p="http://schemas.openxmlformats.org/presentationml/2006/main">
  <p:tag name="ARTICULATE_AUDIO_RECORDED" val="1"/>
  <p:tag name="AUDIO_ID" val="360"/>
  <p:tag name="ORIGINAL_AUDIO_FILEPATH" val="D:\Presentations\2017-18\Rules\BFT\x\Slide 81 - SKINFOLD TECHNIQUE_ LANDMARKING ACROMIALE.wav"/>
  <p:tag name="ELAPSEDTIME" val="42.84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31.xml><?xml version="1.0" encoding="utf-8"?>
<p:tagLst xmlns:a="http://schemas.openxmlformats.org/drawingml/2006/main" xmlns:r="http://schemas.openxmlformats.org/officeDocument/2006/relationships" xmlns:p="http://schemas.openxmlformats.org/presentationml/2006/main">
  <p:tag name="ARTICULATE_AUDIO_RECORDED" val="1"/>
  <p:tag name="AUDIO_ID" val="361"/>
  <p:tag name="ORIGINAL_AUDIO_FILEPATH" val="D:\Presentations\2017-18\Rules\BFT\x\Slide 82 - LANDMARK_ ACROMIALE.wav"/>
  <p:tag name="ELAPSEDTIME" val="6.9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3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3.xml><?xml version="1.0" encoding="utf-8"?>
<p:tagLst xmlns:a="http://schemas.openxmlformats.org/drawingml/2006/main" xmlns:r="http://schemas.openxmlformats.org/officeDocument/2006/relationships" xmlns:p="http://schemas.openxmlformats.org/presentationml/2006/main">
  <p:tag name="ARTICULATE_AUDIO_RECORDED" val="1"/>
  <p:tag name="AUDIO_ID" val="362"/>
  <p:tag name="ORIGINAL_AUDIO_FILEPATH" val="D:\Presentations\2017-18\Rules\BFT\x\Slide 83 - SKINFOLD TECHNIQUE_ LANDMARKING RADIALE.wav"/>
  <p:tag name="ELAPSEDTIME" val="34.11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34.xml><?xml version="1.0" encoding="utf-8"?>
<p:tagLst xmlns:a="http://schemas.openxmlformats.org/drawingml/2006/main" xmlns:r="http://schemas.openxmlformats.org/officeDocument/2006/relationships" xmlns:p="http://schemas.openxmlformats.org/presentationml/2006/main">
  <p:tag name="ARTICULATE_AUDIO_RECORDED" val="1"/>
  <p:tag name="AUDIO_ID" val="363"/>
  <p:tag name="ORIGINAL_AUDIO_FILEPATH" val="D:\Presentations\2017-18\Rules\BFT\x\Slide 84 - LANDMARK_ RADIALE.wav"/>
  <p:tag name="ELAPSEDTIME" val="4.98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35.xml><?xml version="1.0" encoding="utf-8"?>
<p:tagLst xmlns:a="http://schemas.openxmlformats.org/drawingml/2006/main" xmlns:r="http://schemas.openxmlformats.org/officeDocument/2006/relationships" xmlns:p="http://schemas.openxmlformats.org/presentationml/2006/main">
  <p:tag name="ARTICULATE_AUDIO_RECORDED" val="1"/>
  <p:tag name="AUDIO_ID" val="364"/>
  <p:tag name="ORIGINAL_AUDIO_FILEPATH" val="D:\Presentations\2017-18\Rules\BFT\x\Slide 85 - SKINFOLD TECHNIQUE_ LANDMARKING MID-ACROMIALE-RADIALE.wav"/>
  <p:tag name="ELAPSEDTIME" val="47.3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36.xml><?xml version="1.0" encoding="utf-8"?>
<p:tagLst xmlns:a="http://schemas.openxmlformats.org/drawingml/2006/main" xmlns:r="http://schemas.openxmlformats.org/officeDocument/2006/relationships" xmlns:p="http://schemas.openxmlformats.org/presentationml/2006/main">
  <p:tag name="ARTICULATE_AUDIO_RECORDED" val="1"/>
  <p:tag name="AUDIO_ID" val="365"/>
  <p:tag name="ORIGINAL_AUDIO_FILEPATH" val="D:\Presentations\2017-18\Rules\BFT\x\Slide 86 - LANDMARK_ MID-ACROMIALE-RADIALE.wav"/>
  <p:tag name="ELAPSEDTIME" val="7.60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37.xml><?xml version="1.0" encoding="utf-8"?>
<p:tagLst xmlns:a="http://schemas.openxmlformats.org/drawingml/2006/main" xmlns:r="http://schemas.openxmlformats.org/officeDocument/2006/relationships" xmlns:p="http://schemas.openxmlformats.org/presentationml/2006/main">
  <p:tag name="ARTICULATE_AUDIO_RECORDED" val="1"/>
  <p:tag name="AUDIO_ID" val="366"/>
  <p:tag name="ORIGINAL_AUDIO_FILEPATH" val="D:\Presentations\2017-18\Rules\BFT\x\Slide 87 - SKINFOLD TECHNIQUE_ LANDMARKING SUBSCAPULARE.wav"/>
  <p:tag name="ELAPSEDTIME" val="56.3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38.xml><?xml version="1.0" encoding="utf-8"?>
<p:tagLst xmlns:a="http://schemas.openxmlformats.org/drawingml/2006/main" xmlns:r="http://schemas.openxmlformats.org/officeDocument/2006/relationships" xmlns:p="http://schemas.openxmlformats.org/presentationml/2006/main">
  <p:tag name="ARTICULATE_AUDIO_RECORDED" val="1"/>
  <p:tag name="AUDIO_ID" val="367"/>
  <p:tag name="ORIGINAL_AUDIO_FILEPATH" val="D:\Presentations\2017-18\Rules\BFT\x\Slide 88 - LANDMARK_ SUBSCAPULARE.wav"/>
  <p:tag name="ELAPSEDTIME" val="5.66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39.xml><?xml version="1.0" encoding="utf-8"?>
<p:tagLst xmlns:a="http://schemas.openxmlformats.org/drawingml/2006/main" xmlns:r="http://schemas.openxmlformats.org/officeDocument/2006/relationships" xmlns:p="http://schemas.openxmlformats.org/presentationml/2006/main">
  <p:tag name="ARTICULATE_AUDIO_RECORDED" val="1"/>
  <p:tag name="AUDIO_ID" val="368"/>
  <p:tag name="ORIGINAL_AUDIO_FILEPATH" val="D:\Presentations\2017-18\Rules\BFT\x\Slide 89 - SKINFOLD TECHNIQUE_ LANDMARKING ABDOMINAL.wav"/>
  <p:tag name="ELAPSEDTIME" val="24.68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xml><?xml version="1.0" encoding="utf-8"?>
<p:tagLst xmlns:a="http://schemas.openxmlformats.org/drawingml/2006/main" xmlns:r="http://schemas.openxmlformats.org/officeDocument/2006/relationships" xmlns:p="http://schemas.openxmlformats.org/presentationml/2006/main">
  <p:tag name="ARTICULATE_AUDIO_RECORDED" val="1"/>
  <p:tag name="AUDIO_ID" val="283"/>
  <p:tag name="ORIGINAL_AUDIO_FILEPATH" val="D:\Presentations\2017-18\Rules\BFT\audio\Slide 4 - INTRODUCTION.wav"/>
  <p:tag name="ELAPSEDTIME" val="36.57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0.xml><?xml version="1.0" encoding="utf-8"?>
<p:tagLst xmlns:a="http://schemas.openxmlformats.org/drawingml/2006/main" xmlns:r="http://schemas.openxmlformats.org/officeDocument/2006/relationships" xmlns:p="http://schemas.openxmlformats.org/presentationml/2006/main">
  <p:tag name="ARTICULATE_AUDIO_RECORDED" val="1"/>
  <p:tag name="AUDIO_ID" val="369"/>
  <p:tag name="ORIGINAL_AUDIO_FILEPATH" val="D:\Presentations\2017-18\Rules\BFT\x\Slide 90 - LANDMARK_ ABDOMINAL.wav"/>
  <p:tag name="ELAPSEDTIME" val="5.48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1.xml><?xml version="1.0" encoding="utf-8"?>
<p:tagLst xmlns:a="http://schemas.openxmlformats.org/drawingml/2006/main" xmlns:r="http://schemas.openxmlformats.org/officeDocument/2006/relationships" xmlns:p="http://schemas.openxmlformats.org/presentationml/2006/main">
  <p:tag name="ARTICULATE_AUDIO_RECORDED" val="1"/>
  <p:tag name="AUDIO_ID" val="370"/>
  <p:tag name="ORIGINAL_AUDIO_FILEPATH" val="D:\Presentations\2017-18\Rules\BFT\x\Slide 91 - Skin Fold Technique.wav"/>
  <p:tag name="ELAPSEDTIME" val="42.5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2.xml><?xml version="1.0" encoding="utf-8"?>
<p:tagLst xmlns:a="http://schemas.openxmlformats.org/drawingml/2006/main" xmlns:r="http://schemas.openxmlformats.org/officeDocument/2006/relationships" xmlns:p="http://schemas.openxmlformats.org/presentationml/2006/main">
  <p:tag name="ARTICULATE_AUDIO_RECORDED" val="1"/>
  <p:tag name="AUDIO_ID" val="371"/>
  <p:tag name="ORIGINAL_AUDIO_FILEPATH" val="D:\Presentations\2017-18\Rules\BFT\x\Slide 92 - Skinfold Technique cont..wav"/>
  <p:tag name="ELAPSEDTIME" val="36.51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3.xml><?xml version="1.0" encoding="utf-8"?>
<p:tagLst xmlns:a="http://schemas.openxmlformats.org/drawingml/2006/main" xmlns:r="http://schemas.openxmlformats.org/officeDocument/2006/relationships" xmlns:p="http://schemas.openxmlformats.org/presentationml/2006/main">
  <p:tag name="ARTICULATE_AUDIO_RECORDED" val="1"/>
  <p:tag name="AUDIO_ID" val="372"/>
  <p:tag name="ORIGINAL_AUDIO_FILEPATH" val="D:\Presentations\2017-18\Rules\BFT\x\Slide 93 - SKINFOLD TECHNIQUE CONT..wav"/>
  <p:tag name="ELAPSEDTIME" val="32.86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4.xml><?xml version="1.0" encoding="utf-8"?>
<p:tagLst xmlns:a="http://schemas.openxmlformats.org/drawingml/2006/main" xmlns:r="http://schemas.openxmlformats.org/officeDocument/2006/relationships" xmlns:p="http://schemas.openxmlformats.org/presentationml/2006/main">
  <p:tag name="ARTICULATE_AUDIO_RECORDED" val="1"/>
  <p:tag name="AUDIO_ID" val="373"/>
  <p:tag name="ORIGINAL_AUDIO_FILEPATH" val="D:\Presentations\2017-18\Rules\BFT\x\Slide 94 - SKINFOLD TECHNIQUE CONT..wav"/>
  <p:tag name="ELAPSEDTIME" val="25.18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5.xml><?xml version="1.0" encoding="utf-8"?>
<p:tagLst xmlns:a="http://schemas.openxmlformats.org/drawingml/2006/main" xmlns:r="http://schemas.openxmlformats.org/officeDocument/2006/relationships" xmlns:p="http://schemas.openxmlformats.org/presentationml/2006/main">
  <p:tag name="ARTICULATE_AUDIO_RECORDED" val="1"/>
  <p:tag name="AUDIO_ID" val="374"/>
  <p:tag name="ORIGINAL_AUDIO_FILEPATH" val="D:\Presentations\2017-18\Rules\BFT\x\Slide 95 - SKINFOLD TECHNIQUE CONT..wav"/>
  <p:tag name="ELAPSEDTIME" val="14.5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46.xml><?xml version="1.0" encoding="utf-8"?>
<p:tagLst xmlns:a="http://schemas.openxmlformats.org/drawingml/2006/main" xmlns:r="http://schemas.openxmlformats.org/officeDocument/2006/relationships" xmlns:p="http://schemas.openxmlformats.org/presentationml/2006/main">
  <p:tag name="ARTICULATE_AUDIO_RECORDED" val="1"/>
  <p:tag name="AUDIO_ID" val="375"/>
  <p:tag name="ORIGINAL_AUDIO_FILEPATH" val="D:\Presentations\2017-18\Rules\BFT\x\Slide 96 - Skin Fold Sights.wav"/>
  <p:tag name="ELAPSEDTIME" val="18.592"/>
  <p:tag name="TIMELINE" val="1.50/3.1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7.xml><?xml version="1.0" encoding="utf-8"?>
<p:tagLst xmlns:a="http://schemas.openxmlformats.org/drawingml/2006/main" xmlns:r="http://schemas.openxmlformats.org/officeDocument/2006/relationships" xmlns:p="http://schemas.openxmlformats.org/presentationml/2006/main">
  <p:tag name="ARTICULATE_AUDIO_RECORDED" val="1"/>
  <p:tag name="AUDIO_ID" val="376"/>
  <p:tag name="ORIGINAL_AUDIO_FILEPATH" val="D:\Presentations\2017-18\Rules\BFT\x\Slide 97 - TRICEPS SKINFOLD.wav"/>
  <p:tag name="ELAPSEDTIME" val="14.00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8.xml><?xml version="1.0" encoding="utf-8"?>
<p:tagLst xmlns:a="http://schemas.openxmlformats.org/drawingml/2006/main" xmlns:r="http://schemas.openxmlformats.org/officeDocument/2006/relationships" xmlns:p="http://schemas.openxmlformats.org/presentationml/2006/main">
  <p:tag name="ARTICULATE_AUDIO_RECORDED" val="1"/>
  <p:tag name="AUDIO_ID" val="377"/>
  <p:tag name="ORIGINAL_AUDIO_FILEPATH" val="D:\Presentations\2017-18\Rules\BFT\x\Slide 98 - Subscapular Skin Fold.wav"/>
  <p:tag name="ELAPSEDTIME" val="19.352"/>
  <p:tag name="TIMELINE" val="2.00/6.10/8.4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9.xml><?xml version="1.0" encoding="utf-8"?>
<p:tagLst xmlns:a="http://schemas.openxmlformats.org/drawingml/2006/main" xmlns:r="http://schemas.openxmlformats.org/officeDocument/2006/relationships" xmlns:p="http://schemas.openxmlformats.org/presentationml/2006/main">
  <p:tag name="ARTICULATE_AUDIO_RECORDED" val="1"/>
  <p:tag name="AUDIO_ID" val="378"/>
  <p:tag name="ORIGINAL_AUDIO_FILEPATH" val="D:\Presentations\2017-18\Rules\BFT\x\Slide 99 - Abdominal Skin Fold.wav"/>
  <p:tag name="ELAPSEDTIME" val="19.932"/>
  <p:tag name="TIMELINE" val="1.80/6.0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0.xml><?xml version="1.0" encoding="utf-8"?>
<p:tagLst xmlns:a="http://schemas.openxmlformats.org/drawingml/2006/main" xmlns:r="http://schemas.openxmlformats.org/officeDocument/2006/relationships" xmlns:p="http://schemas.openxmlformats.org/presentationml/2006/main">
  <p:tag name="ARTICULATE_AUDIO_RECORDED" val="1"/>
  <p:tag name="AUDIO_ID" val="379"/>
  <p:tag name="ORIGINAL_AUDIO_FILEPATH" val="D:\Presentations\2017-18\Rules\BFT\x\Slide 100 - SPECIAL CIRUMSTANES.wav"/>
  <p:tag name="ELAPSEDTIME" val="22.59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51.xml><?xml version="1.0" encoding="utf-8"?>
<p:tagLst xmlns:a="http://schemas.openxmlformats.org/drawingml/2006/main" xmlns:r="http://schemas.openxmlformats.org/officeDocument/2006/relationships" xmlns:p="http://schemas.openxmlformats.org/presentationml/2006/main">
  <p:tag name="ARTICULATE_AUDIO_RECORDED" val="1"/>
  <p:tag name="AUDIO_ID" val="380"/>
  <p:tag name="ORIGINAL_AUDIO_FILEPATH" val="D:\Presentations\2017-18\Rules\BFT\x\Slide 101 - Body Fat Appeal.wav"/>
  <p:tag name="ELAPSEDTIME" val="18.86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5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3.xml><?xml version="1.0" encoding="utf-8"?>
<p:tagLst xmlns:a="http://schemas.openxmlformats.org/drawingml/2006/main" xmlns:r="http://schemas.openxmlformats.org/officeDocument/2006/relationships" xmlns:p="http://schemas.openxmlformats.org/presentationml/2006/main">
  <p:tag name="ARTICULATE_AUDIO_RECORDED" val="1"/>
  <p:tag name="AUDIO_ID" val="381"/>
  <p:tag name="ORIGINAL_AUDIO_FILEPATH" val="D:\Presentations\2017-18\Rules\BFT\x\Slide 102 - When is Appeal Option Recommended_.wav"/>
  <p:tag name="ELAPSEDTIME" val="50.59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54.xml><?xml version="1.0" encoding="utf-8"?>
<p:tagLst xmlns:a="http://schemas.openxmlformats.org/drawingml/2006/main" xmlns:r="http://schemas.openxmlformats.org/officeDocument/2006/relationships" xmlns:p="http://schemas.openxmlformats.org/presentationml/2006/main">
  <p:tag name="ARTICULATE_AUDIO_RECORDED" val="1"/>
  <p:tag name="AUDIO_ID" val="382"/>
  <p:tag name="ORIGINAL_AUDIO_FILEPATH" val="D:\Presentations\2017-18\Rules\BFT\x\Slide 103 - Body Fat Appeal Options.wav"/>
  <p:tag name="ELAPSEDTIME" val="28.4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55.xml><?xml version="1.0" encoding="utf-8"?>
<p:tagLst xmlns:a="http://schemas.openxmlformats.org/drawingml/2006/main" xmlns:r="http://schemas.openxmlformats.org/officeDocument/2006/relationships" xmlns:p="http://schemas.openxmlformats.org/presentationml/2006/main">
  <p:tag name="BULLET_1" val="8226"/>
</p:tagLst>
</file>

<file path=ppt/tags/tag156.xml><?xml version="1.0" encoding="utf-8"?>
<p:tagLst xmlns:a="http://schemas.openxmlformats.org/drawingml/2006/main" xmlns:r="http://schemas.openxmlformats.org/officeDocument/2006/relationships" xmlns:p="http://schemas.openxmlformats.org/presentationml/2006/main">
  <p:tag name="AUDIO_ID" val="383"/>
  <p:tag name="ARTICULATE_AUDIO_RECORDED" val="1"/>
  <p:tag name="ELAPSEDTIME" val="50.3"/>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57.xml><?xml version="1.0" encoding="utf-8"?>
<p:tagLst xmlns:a="http://schemas.openxmlformats.org/drawingml/2006/main" xmlns:r="http://schemas.openxmlformats.org/officeDocument/2006/relationships" xmlns:p="http://schemas.openxmlformats.org/presentationml/2006/main">
  <p:tag name="AUDIO_ID" val="384"/>
  <p:tag name="ARTICULATE_AUDIO_RECORDED" val="1"/>
  <p:tag name="ELAPSEDTIME" val="31.9"/>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58.xml><?xml version="1.0" encoding="utf-8"?>
<p:tagLst xmlns:a="http://schemas.openxmlformats.org/drawingml/2006/main" xmlns:r="http://schemas.openxmlformats.org/officeDocument/2006/relationships" xmlns:p="http://schemas.openxmlformats.org/presentationml/2006/main">
  <p:tag name="AUDIO_ID" val="385"/>
  <p:tag name="ORIGINAL_AUDIO_FILEPATH" val="D:\Presentations\2017-18\Rules\BFT\x\Slide 110 - Enter Data.wav"/>
  <p:tag name="ELAPSEDTIME" val="9.4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7"/>
</p:tagLst>
</file>

<file path=ppt/tags/tag159.xml><?xml version="1.0" encoding="utf-8"?>
<p:tagLst xmlns:a="http://schemas.openxmlformats.org/drawingml/2006/main" xmlns:r="http://schemas.openxmlformats.org/officeDocument/2006/relationships" xmlns:p="http://schemas.openxmlformats.org/presentationml/2006/main">
  <p:tag name="AUDIO_ID" val="386"/>
  <p:tag name="ARTICULATE_AUDIO_RECORDED" val="1"/>
  <p:tag name="ELAPSEDTIME" val="16"/>
  <p:tag name="TIMELINE" val="0.5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6.xml><?xml version="1.0" encoding="utf-8"?>
<p:tagLst xmlns:a="http://schemas.openxmlformats.org/drawingml/2006/main" xmlns:r="http://schemas.openxmlformats.org/officeDocument/2006/relationships" xmlns:p="http://schemas.openxmlformats.org/presentationml/2006/main">
  <p:tag name="ARTICULATE_AUDIO_RECORDED" val="1"/>
  <p:tag name="AUDIO_ID" val="284"/>
  <p:tag name="ORIGINAL_AUDIO_FILEPATH" val="D:\Presentations\2017-18\Rules\BFT\audio\Slide 5 - PURPOSE_GOALS.wav"/>
  <p:tag name="ELAPSEDTIME" val="32.07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60.xml><?xml version="1.0" encoding="utf-8"?>
<p:tagLst xmlns:a="http://schemas.openxmlformats.org/drawingml/2006/main" xmlns:r="http://schemas.openxmlformats.org/officeDocument/2006/relationships" xmlns:p="http://schemas.openxmlformats.org/presentationml/2006/main">
  <p:tag name="AUDIO_ID" val="387"/>
  <p:tag name="ARTICULATE_AUDIO_RECORDED" val="1"/>
  <p:tag name="ELAPSEDTIME" val="5.8"/>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61.xml><?xml version="1.0" encoding="utf-8"?>
<p:tagLst xmlns:a="http://schemas.openxmlformats.org/drawingml/2006/main" xmlns:r="http://schemas.openxmlformats.org/officeDocument/2006/relationships" xmlns:p="http://schemas.openxmlformats.org/presentationml/2006/main">
  <p:tag name="AUDIO_ID" val="388"/>
  <p:tag name="ARTICULATE_AUDIO_RECORDED" val="1"/>
  <p:tag name="ELAPSEDTIME" val="10.9"/>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2.xml><?xml version="1.0" encoding="utf-8"?>
<p:tagLst xmlns:a="http://schemas.openxmlformats.org/drawingml/2006/main" xmlns:r="http://schemas.openxmlformats.org/officeDocument/2006/relationships" xmlns:p="http://schemas.openxmlformats.org/presentationml/2006/main">
  <p:tag name="AUDIO_ID" val="389"/>
  <p:tag name="ARTICULATE_AUDIO_RECORDED" val="1"/>
  <p:tag name="ELAPSEDTIME" val="13"/>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3.xml><?xml version="1.0" encoding="utf-8"?>
<p:tagLst xmlns:a="http://schemas.openxmlformats.org/drawingml/2006/main" xmlns:r="http://schemas.openxmlformats.org/officeDocument/2006/relationships" xmlns:p="http://schemas.openxmlformats.org/presentationml/2006/main">
  <p:tag name="AUDIO_ID" val="390"/>
  <p:tag name="ARTICULATE_AUDIO_RECORDED" val="1"/>
  <p:tag name="ELAPSEDTIME" val="13.3"/>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64.xml><?xml version="1.0" encoding="utf-8"?>
<p:tagLst xmlns:a="http://schemas.openxmlformats.org/drawingml/2006/main" xmlns:r="http://schemas.openxmlformats.org/officeDocument/2006/relationships" xmlns:p="http://schemas.openxmlformats.org/presentationml/2006/main">
  <p:tag name="AUDIO_ID" val="391"/>
  <p:tag name="ARTICULATE_AUDIO_RECORDED" val="1"/>
  <p:tag name="ELAPSEDTIME" val="24.6"/>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65.xml><?xml version="1.0" encoding="utf-8"?>
<p:tagLst xmlns:a="http://schemas.openxmlformats.org/drawingml/2006/main" xmlns:r="http://schemas.openxmlformats.org/officeDocument/2006/relationships" xmlns:p="http://schemas.openxmlformats.org/presentationml/2006/main">
  <p:tag name="AUDIO_ID" val="392"/>
  <p:tag name="ARTICULATE_AUDIO_RECORDED" val="1"/>
  <p:tag name="ELAPSEDTIME" val="24.4"/>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66.xml><?xml version="1.0" encoding="utf-8"?>
<p:tagLst xmlns:a="http://schemas.openxmlformats.org/drawingml/2006/main" xmlns:r="http://schemas.openxmlformats.org/officeDocument/2006/relationships" xmlns:p="http://schemas.openxmlformats.org/presentationml/2006/main">
  <p:tag name="AUDIO_ID" val="393"/>
  <p:tag name="ARTICULATE_AUDIO_RECORDED" val="1"/>
  <p:tag name="ELAPSEDTIME" val="2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67.xml><?xml version="1.0" encoding="utf-8"?>
<p:tagLst xmlns:a="http://schemas.openxmlformats.org/drawingml/2006/main" xmlns:r="http://schemas.openxmlformats.org/officeDocument/2006/relationships" xmlns:p="http://schemas.openxmlformats.org/presentationml/2006/main">
  <p:tag name="ARTICULATE_SLIDE_GUID" val="d385160a-bce0-4cc9-ba8b-b722c8820448"/>
  <p:tag name="ARTICULATE_TITLE_TAG" val="Redirect"/>
  <p:tag name="ARTICULATE_SLIDE_NAV" val="15"/>
  <p:tag name="ARTICULATE_PLAYLIST_ID" val="-1"/>
  <p:tag name="AUDIO_ID" val="278"/>
  <p:tag name="ARTICULATE_NAV_LEVEL" val="1"/>
  <p:tag name="ARTICULATE_SLIDE_PRESENTER_GUID" val="5bbfd6a0-99f1-4749-a3db-932805ed5aef"/>
  <p:tag name="ARTICULATE_SLIDE_PAUSE" val="0"/>
  <p:tag name="ARTICULATE_LOCK_SLIDE" val="0"/>
  <p:tag name="ARTICULATE_HIDE_SLIDE" val="0"/>
  <p:tag name="ARTICULATE_PLAYER_CONTROL_PREVIOUS" val="True"/>
  <p:tag name="ARTICULATE_PLAYER_CONTROL_NEXT" val="True"/>
  <p:tag name="ARTICULATE_USED_LAYOUT" val="5"/>
</p:tagLst>
</file>

<file path=ppt/tags/tag168.xml><?xml version="1.0" encoding="utf-8"?>
<p:tagLst xmlns:a="http://schemas.openxmlformats.org/drawingml/2006/main" xmlns:r="http://schemas.openxmlformats.org/officeDocument/2006/relationships" xmlns:p="http://schemas.openxmlformats.org/presentationml/2006/main">
  <p:tag name="WEB_OBJECT_ID" val="08f0de16-bc33-4e61-9f22-10fbebf3a989"/>
  <p:tag name="OVERRIDE_WO" val="True"/>
  <p:tag name="WEB_OBJECT_URL" val="https://center.ihsa.org/go/schools-center-new/tracker-video-redirect.asp"/>
  <p:tag name="WEB_OBJECT_VIDEO_DISPLAY_MODE" val="1"/>
  <p:tag name="WEB_OBJECT_PLAY_MOVIE" val="1"/>
  <p:tag name="WEB_OBJECT_BROWSER_CONTROLS" val="0"/>
  <p:tag name="WEB_OBJECT_WINDOW_SIZE" val="0"/>
  <p:tag name="WEB_OBJECT_WINDOW_SIZE_WIDTH" val="1280"/>
  <p:tag name="WEB_OBJECT_WINDOW_SIZE_HEIGHT" val="720"/>
  <p:tag name="WEB_OBJECT_START_TIME" val="0.00"/>
</p:tagLst>
</file>

<file path=ppt/tags/tag169.xml><?xml version="1.0" encoding="utf-8"?>
<p:tagLst xmlns:a="http://schemas.openxmlformats.org/drawingml/2006/main" xmlns:r="http://schemas.openxmlformats.org/officeDocument/2006/relationships" xmlns:p="http://schemas.openxmlformats.org/presentationml/2006/main">
  <p:tag name="ARTICULATE_TITLE_TAG" val="Redirect"/>
  <p:tag name="ARTICULATE_SLIDE_GUID" val="d385160a-bce0-4cc9-ba8b-b722c8820453"/>
  <p:tag name="ARTICULATE_SLIDE_NAV" val="16"/>
  <p:tag name="ARTICULATE_PLAYLIST_ID" val="-1"/>
  <p:tag name="AUDIO_ID" val="279"/>
  <p:tag name="ARTICULATE_NAV_LEVEL" val="1"/>
  <p:tag name="ARTICULATE_SLIDE_PRESENTER_GUID" val="5bbfd6a0-99f1-4749-a3db-932805ed5aef"/>
  <p:tag name="ARTICULATE_SLIDE_PAUSE" val="0"/>
  <p:tag name="ARTICULATE_LOCK_SLIDE" val="0"/>
  <p:tag name="ARTICULATE_HIDE_SLIDE" val="0"/>
  <p:tag name="ARTICULATE_PLAYER_CONTROL_PREVIOUS" val="True"/>
  <p:tag name="ARTICULATE_PLAYER_CONTROL_NEXT" val="True"/>
  <p:tag name="ARTICULATE_USED_LAYOUT" val="5"/>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70.xml><?xml version="1.0" encoding="utf-8"?>
<p:tagLst xmlns:a="http://schemas.openxmlformats.org/drawingml/2006/main" xmlns:r="http://schemas.openxmlformats.org/officeDocument/2006/relationships" xmlns:p="http://schemas.openxmlformats.org/presentationml/2006/main">
  <p:tag name="WEB_OBJECT_ID" val="65e0ac07-79de-4266-a5ab-2a4f1f51b2a8"/>
  <p:tag name="OVERRIDE_WO" val="True"/>
  <p:tag name="WEB_OBJECT_URL" val="http://www.ihsa.org/multimedia/video/redirect.htm"/>
  <p:tag name="WEB_OBJECT_VIDEO_DISPLAY_MODE" val="1"/>
  <p:tag name="WEB_OBJECT_PLAY_MOVIE" val="1"/>
  <p:tag name="WEB_OBJECT_BROWSER_CONTROLS" val="0"/>
  <p:tag name="WEB_OBJECT_WINDOW_SIZE" val="0"/>
  <p:tag name="WEB_OBJECT_WINDOW_SIZE_WIDTH" val="1280"/>
  <p:tag name="WEB_OBJECT_WINDOW_SIZE_HEIGHT" val="720"/>
  <p:tag name="WEB_OBJECT_START_TIME" val="0.00"/>
</p:tagLst>
</file>

<file path=ppt/tags/tag18.xml><?xml version="1.0" encoding="utf-8"?>
<p:tagLst xmlns:a="http://schemas.openxmlformats.org/drawingml/2006/main" xmlns:r="http://schemas.openxmlformats.org/officeDocument/2006/relationships" xmlns:p="http://schemas.openxmlformats.org/presentationml/2006/main">
  <p:tag name="ARTICULATE_AUDIO_RECORDED" val="1"/>
  <p:tag name="AUDIO_ID" val="285"/>
  <p:tag name="ORIGINAL_AUDIO_FILEPATH" val="D:\Presentations\2017-18\Rules\BFT\audio\Slide 6 - Regulations.wav"/>
  <p:tag name="ELAPSEDTIME" val="14.6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19.xml><?xml version="1.0" encoding="utf-8"?>
<p:tagLst xmlns:a="http://schemas.openxmlformats.org/drawingml/2006/main" xmlns:r="http://schemas.openxmlformats.org/officeDocument/2006/relationships" xmlns:p="http://schemas.openxmlformats.org/presentationml/2006/main">
  <p:tag name="AUDIO_ID" val="286"/>
  <p:tag name="ARTICULATE_AUDIO_RECORDED" val="1"/>
  <p:tag name="ELAPSEDTIME" val="17.5"/>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AUDIO_RECORDED" val="1"/>
  <p:tag name="AUDIO_ID" val="287"/>
  <p:tag name="ORIGINAL_AUDIO_FILEPATH" val="D:\Presentations\2017-18\Rules\BFT\audio\Slide 8 - Regulation.wav"/>
  <p:tag name="ELAPSEDTIME" val="42.162"/>
  <p:tag name="TIMELINE" val="0.50/18.0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22.xml><?xml version="1.0" encoding="utf-8"?>
<p:tagLst xmlns:a="http://schemas.openxmlformats.org/drawingml/2006/main" xmlns:r="http://schemas.openxmlformats.org/officeDocument/2006/relationships" xmlns:p="http://schemas.openxmlformats.org/presentationml/2006/main">
  <p:tag name="BULLET_1" val="8226"/>
</p:tagLst>
</file>

<file path=ppt/tags/tag23.xml><?xml version="1.0" encoding="utf-8"?>
<p:tagLst xmlns:a="http://schemas.openxmlformats.org/drawingml/2006/main" xmlns:r="http://schemas.openxmlformats.org/officeDocument/2006/relationships" xmlns:p="http://schemas.openxmlformats.org/presentationml/2006/main">
  <p:tag name="ARTICULATE_AUDIO_RECORDED" val="1"/>
  <p:tag name="AUDIO_ID" val="288"/>
  <p:tag name="ORIGINAL_AUDIO_FILEPATH" val="D:\Presentations\2017-18\Rules\BFT\audio\Slide 9 - The Regulation.wav"/>
  <p:tag name="ELAPSEDTIME" val="22.46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24.xml><?xml version="1.0" encoding="utf-8"?>
<p:tagLst xmlns:a="http://schemas.openxmlformats.org/drawingml/2006/main" xmlns:r="http://schemas.openxmlformats.org/officeDocument/2006/relationships" xmlns:p="http://schemas.openxmlformats.org/presentationml/2006/main">
  <p:tag name="ARTICULATE_AUDIO_RECORDED" val="1"/>
  <p:tag name="AUDIO_ID" val="289"/>
  <p:tag name="ORIGINAL_AUDIO_FILEPATH" val="D:\Presentations\2017-18\Rules\BFT\audio\Slide 10 - DETERMINING MWW_ SCENARIO 1.wav"/>
  <p:tag name="ELAPSEDTIME" val="29.07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AUDIO_RECORDED" val="1"/>
  <p:tag name="AUDIO_ID" val="290"/>
  <p:tag name="ORIGINAL_AUDIO_FILEPATH" val="D:\Presentations\2017-18\Rules\BFT\audio\Slide 11 - DETERMINING MWW_ SCENARIO 2.wav"/>
  <p:tag name="ELAPSEDTIME" val="33.48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RTICULATE_AUDIO_RECORDED" val="1"/>
  <p:tag name="AUDIO_ID" val="291"/>
  <p:tag name="ORIGINAL_AUDIO_FILEPATH" val="D:\Presentations\2017-18\Rules\BFT\audio\Slide 12 - DETERMINING MWW_ SCENARIO 3.wav"/>
  <p:tag name="ELAPSEDTIME" val="40.8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RTICULATE_AUDIO_RECORDED" val="1"/>
  <p:tag name="AUDIO_ID" val="292"/>
  <p:tag name="ARTICULATE_TITLE_TAG" val="Maximum Allowable Weight Loss"/>
  <p:tag name="ORIGINAL_AUDIO_FILEPATH" val="D:\Presentations\2017-18\Rules\BFT\audio\Slide 13 - Maximum Allowable Weekly Weight Loss (1.5% Decent Rule).wav"/>
  <p:tag name="ELAPSEDTIME" val="34.4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31.xml><?xml version="1.0" encoding="utf-8"?>
<p:tagLst xmlns:a="http://schemas.openxmlformats.org/drawingml/2006/main" xmlns:r="http://schemas.openxmlformats.org/officeDocument/2006/relationships" xmlns:p="http://schemas.openxmlformats.org/presentationml/2006/main">
  <p:tag name="ARTICULATE_AUDIO_RECORDED" val="1"/>
  <p:tag name="AUDIO_ID" val="293"/>
  <p:tag name="ARTICULATE_TITLE_TAG" val="Weight Cycling"/>
  <p:tag name="ORIGINAL_AUDIO_FILEPATH" val="D:\Presentations\2017-18\Rules\BFT\audio\Slide 14 - Weight Cycling_ Limiting the Ups and Downs.wav"/>
  <p:tag name="ELAPSEDTIME" val="56.99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3.xml><?xml version="1.0" encoding="utf-8"?>
<p:tagLst xmlns:a="http://schemas.openxmlformats.org/drawingml/2006/main" xmlns:r="http://schemas.openxmlformats.org/officeDocument/2006/relationships" xmlns:p="http://schemas.openxmlformats.org/presentationml/2006/main">
  <p:tag name="ARTICULATE_TITLE_TAG" val="Scheduling the Body Fat Assessment"/>
  <p:tag name="AUDIO_ID" val="294"/>
  <p:tag name="ARTICULATE_AUDIO_RECORDED" val="1"/>
  <p:tag name="ELAPSEDTIME" val="35.9"/>
  <p:tag name="TIMELINE" val="3.20/8.90/28.8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34.xml><?xml version="1.0" encoding="utf-8"?>
<p:tagLst xmlns:a="http://schemas.openxmlformats.org/drawingml/2006/main" xmlns:r="http://schemas.openxmlformats.org/officeDocument/2006/relationships" xmlns:p="http://schemas.openxmlformats.org/presentationml/2006/main">
  <p:tag name="BULLET_1" val="8226"/>
</p:tagLst>
</file>

<file path=ppt/tags/tag35.xml><?xml version="1.0" encoding="utf-8"?>
<p:tagLst xmlns:a="http://schemas.openxmlformats.org/drawingml/2006/main" xmlns:r="http://schemas.openxmlformats.org/officeDocument/2006/relationships" xmlns:p="http://schemas.openxmlformats.org/presentationml/2006/main">
  <p:tag name="ARTICULATE_AUDIO_RECORDED" val="1"/>
  <p:tag name="AUDIO_ID" val="295"/>
  <p:tag name="ORIGINAL_AUDIO_FILEPATH" val="D:\Presentations\2017-18\Rules\BFT\audio\Slide 16 - IHSA Certification Scheme.wav"/>
  <p:tag name="ELAPSEDTIME" val="31.76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RTICULATE_AUDIO_RECORDED" val="1"/>
  <p:tag name="AUDIO_ID" val="296"/>
  <p:tag name="ORIGINAL_AUDIO_FILEPATH" val="D:\Presentations\2017-18\Rules\BFT\audio\Slide 17 - BASIC STATISTICS.wav"/>
  <p:tag name="ELAPSEDTIME" val="4.64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38.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1" val="8226"/>
  <p:tag name="BULLET_2" val="8226"/>
</p:tagLst>
</file>

<file path=ppt/tags/tag39.xml><?xml version="1.0" encoding="utf-8"?>
<p:tagLst xmlns:a="http://schemas.openxmlformats.org/drawingml/2006/main" xmlns:r="http://schemas.openxmlformats.org/officeDocument/2006/relationships" xmlns:p="http://schemas.openxmlformats.org/presentationml/2006/main">
  <p:tag name="ARTICULATE_AUDIO_RECORDED" val="1"/>
  <p:tag name="AUDIO_ID" val="297"/>
  <p:tag name="ORIGINAL_AUDIO_FILEPATH" val="D:\Presentations\2017-18\Rules\BFT\audio\Slide 18 - BASIC STATISTICS.wav"/>
  <p:tag name="ELAPSEDTIME" val="18.7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41.xml><?xml version="1.0" encoding="utf-8"?>
<p:tagLst xmlns:a="http://schemas.openxmlformats.org/drawingml/2006/main" xmlns:r="http://schemas.openxmlformats.org/officeDocument/2006/relationships" xmlns:p="http://schemas.openxmlformats.org/presentationml/2006/main">
  <p:tag name="ARTICULATE_AUDIO_RECORDED" val="1"/>
  <p:tag name="AUDIO_ID" val="298"/>
  <p:tag name="ARTICULATE_TITLE_TAG" val="Measurement Quality"/>
  <p:tag name="ORIGINAL_AUDIO_FILEPATH" val="D:\Presentations\2017-18\Rules\BFT\audio\Slide 19 - 5 COMPONENTS OF MEASUREMENT QUALITY.wav"/>
  <p:tag name="ELAPSEDTIME" val="17.94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42.xml><?xml version="1.0" encoding="utf-8"?>
<p:tagLst xmlns:a="http://schemas.openxmlformats.org/drawingml/2006/main" xmlns:r="http://schemas.openxmlformats.org/officeDocument/2006/relationships" xmlns:p="http://schemas.openxmlformats.org/presentationml/2006/main">
  <p:tag name="BULLET_1" val="8226"/>
</p:tagLst>
</file>

<file path=ppt/tags/tag43.xml><?xml version="1.0" encoding="utf-8"?>
<p:tagLst xmlns:a="http://schemas.openxmlformats.org/drawingml/2006/main" xmlns:r="http://schemas.openxmlformats.org/officeDocument/2006/relationships" xmlns:p="http://schemas.openxmlformats.org/presentationml/2006/main">
  <p:tag name="ARTICULATE_AUDIO_RECORDED" val="1"/>
  <p:tag name="AUDIO_ID" val="299"/>
  <p:tag name="ARTICULATE_TITLE_TAG" val="OBJECTIVITY"/>
  <p:tag name="ORIGINAL_AUDIO_FILEPATH" val="D:\Presentations\2017-18\Rules\BFT\audio\Slide 20 - MEASUREMENT QUALITY-OBJECTIVITY.wav"/>
  <p:tag name="ELAPSEDTIME" val="29.2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5.xml><?xml version="1.0" encoding="utf-8"?>
<p:tagLst xmlns:a="http://schemas.openxmlformats.org/drawingml/2006/main" xmlns:r="http://schemas.openxmlformats.org/officeDocument/2006/relationships" xmlns:p="http://schemas.openxmlformats.org/presentationml/2006/main">
  <p:tag name="ARTICULATE_AUDIO_RECORDED" val="1"/>
  <p:tag name="AUDIO_ID" val="300"/>
  <p:tag name="ARTICULATE_TITLE_TAG" val="PRECISION"/>
  <p:tag name="ORIGINAL_AUDIO_FILEPATH" val="D:\Presentations\2017-18\Rules\BFT\audio\Slide 21 - MEASUREMENT QUALITY- PRECISION.wav"/>
  <p:tag name="ELAPSEDTIME" val="25.86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7.xml><?xml version="1.0" encoding="utf-8"?>
<p:tagLst xmlns:a="http://schemas.openxmlformats.org/drawingml/2006/main" xmlns:r="http://schemas.openxmlformats.org/officeDocument/2006/relationships" xmlns:p="http://schemas.openxmlformats.org/presentationml/2006/main">
  <p:tag name="ARTICULATE_AUDIO_RECORDED" val="1"/>
  <p:tag name="AUDIO_ID" val="301"/>
  <p:tag name="ARTICULATE_TITLE_TAG" val="RELIABILITY"/>
  <p:tag name="ORIGINAL_AUDIO_FILEPATH" val="D:\Presentations\2017-18\Rules\BFT\audio\Slide 22 - MEASUREMENT QUALITY-RELIABILITY.wav"/>
  <p:tag name="ELAPSEDTIME" val="21.94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RTICULATE_AUDIO_RECORDED" val="1"/>
  <p:tag name="AUDIO_ID" val="302"/>
  <p:tag name="ARTICULATE_TITLE_TAG" val="ACCURACY"/>
  <p:tag name="ORIGINAL_AUDIO_FILEPATH" val="D:\Presentations\2017-18\Rules\BFT\audio\Slide 23 - MEASUREMENT QUALITY- ACCURACY.wav"/>
  <p:tag name="ELAPSEDTIME" val="37.17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51.xml><?xml version="1.0" encoding="utf-8"?>
<p:tagLst xmlns:a="http://schemas.openxmlformats.org/drawingml/2006/main" xmlns:r="http://schemas.openxmlformats.org/officeDocument/2006/relationships" xmlns:p="http://schemas.openxmlformats.org/presentationml/2006/main">
  <p:tag name="ARTICULATE_AUDIO_RECORDED" val="1"/>
  <p:tag name="AUDIO_ID" val="303"/>
  <p:tag name="ORIGINAL_AUDIO_FILEPATH" val="D:\Presentations\2017-18\Rules\BFT\audio\Slide 24 - MEASUREMENT QUALITY.wav"/>
  <p:tag name="ELAPSEDTIME" val="15.41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52.xml><?xml version="1.0" encoding="utf-8"?>
<p:tagLst xmlns:a="http://schemas.openxmlformats.org/drawingml/2006/main" xmlns:r="http://schemas.openxmlformats.org/officeDocument/2006/relationships" xmlns:p="http://schemas.openxmlformats.org/presentationml/2006/main">
  <p:tag name="ARTICULATE_AUDIO_RECORDED" val="1"/>
  <p:tag name="AUDIO_ID" val="304"/>
  <p:tag name="ARTICULATE_TITLE_TAG" val="VALIDITY"/>
  <p:tag name="ORIGINAL_AUDIO_FILEPATH" val="D:\Presentations\2017-18\Rules\BFT\audio\Slide 25 - MEASUREMENT QUALITY-VALIDITY.wav"/>
  <p:tag name="ELAPSEDTIME" val="19.3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53.xml><?xml version="1.0" encoding="utf-8"?>
<p:tagLst xmlns:a="http://schemas.openxmlformats.org/drawingml/2006/main" xmlns:r="http://schemas.openxmlformats.org/officeDocument/2006/relationships" xmlns:p="http://schemas.openxmlformats.org/presentationml/2006/main">
  <p:tag name="BULLET_1" val="8226"/>
</p:tagLst>
</file>

<file path=ppt/tags/tag54.xml><?xml version="1.0" encoding="utf-8"?>
<p:tagLst xmlns:a="http://schemas.openxmlformats.org/drawingml/2006/main" xmlns:r="http://schemas.openxmlformats.org/officeDocument/2006/relationships" xmlns:p="http://schemas.openxmlformats.org/presentationml/2006/main">
  <p:tag name="ARTICULATE_AUDIO_RECORDED" val="1"/>
  <p:tag name="AUDIO_ID" val="305"/>
  <p:tag name="ORIGINAL_AUDIO_FILEPATH" val="D:\Presentations\2017-18\Rules\BFT\audio\Slide 26 - MEASUREMENT GOALS.wav"/>
  <p:tag name="ELAPSEDTIME" val="13.47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55.xml><?xml version="1.0" encoding="utf-8"?>
<p:tagLst xmlns:a="http://schemas.openxmlformats.org/drawingml/2006/main" xmlns:r="http://schemas.openxmlformats.org/officeDocument/2006/relationships" xmlns:p="http://schemas.openxmlformats.org/presentationml/2006/main">
  <p:tag name="ARTICULATE_AUDIO_RECORDED" val="1"/>
  <p:tag name="AUDIO_ID" val="306"/>
  <p:tag name="ORIGINAL_AUDIO_FILEPATH" val="D:\Presentations\2017-18\Rules\BFT\x\Slide 27 - ALL MEASUREMENTS ARE SUBJECT TO ERROR.wav"/>
  <p:tag name="ELAPSEDTIME" val="5.79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56.xml><?xml version="1.0" encoding="utf-8"?>
<p:tagLst xmlns:a="http://schemas.openxmlformats.org/drawingml/2006/main" xmlns:r="http://schemas.openxmlformats.org/officeDocument/2006/relationships" xmlns:p="http://schemas.openxmlformats.org/presentationml/2006/main">
  <p:tag name="ARTICULATE_AUDIO_RECORDED" val="1"/>
  <p:tag name="AUDIO_ID" val="307"/>
  <p:tag name="ORIGINAL_AUDIO_FILEPATH" val="D:\Presentations\2017-18\Rules\BFT\x\Slide 28 - Sources of Measurement Error.wav"/>
  <p:tag name="ELAPSEDTIME" val="15.54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58.xml><?xml version="1.0" encoding="utf-8"?>
<p:tagLst xmlns:a="http://schemas.openxmlformats.org/drawingml/2006/main" xmlns:r="http://schemas.openxmlformats.org/officeDocument/2006/relationships" xmlns:p="http://schemas.openxmlformats.org/presentationml/2006/main">
  <p:tag name="AUDIO_ID" val="308"/>
  <p:tag name="ARTICULATE_AUDIO_RECORDED" val="1"/>
  <p:tag name="ELAPSEDTIME" val="24.9"/>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59.xml><?xml version="1.0" encoding="utf-8"?>
<p:tagLst xmlns:a="http://schemas.openxmlformats.org/drawingml/2006/main" xmlns:r="http://schemas.openxmlformats.org/officeDocument/2006/relationships" xmlns:p="http://schemas.openxmlformats.org/presentationml/2006/main">
  <p:tag name="BULLET_1" val="8226"/>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309"/>
  <p:tag name="ARTICULATE_AUDIO_RECORDED" val="1"/>
  <p:tag name="ELAPSEDTIME" val="87.3"/>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AUDIO_ID" val="395"/>
  <p:tag name="ARTICULATE_AUDIO_RECORDED" val="1"/>
  <p:tag name="ELAPSEDTIME" val="42.6"/>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62.xml><?xml version="1.0" encoding="utf-8"?>
<p:tagLst xmlns:a="http://schemas.openxmlformats.org/drawingml/2006/main" xmlns:r="http://schemas.openxmlformats.org/officeDocument/2006/relationships" xmlns:p="http://schemas.openxmlformats.org/presentationml/2006/main">
  <p:tag name="AUDIO_ID" val="394"/>
  <p:tag name="ARTICULATE_AUDIO_RECORDED" val="1"/>
  <p:tag name="ELAPSEDTIME" val="20.9"/>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63.xml><?xml version="1.0" encoding="utf-8"?>
<p:tagLst xmlns:a="http://schemas.openxmlformats.org/drawingml/2006/main" xmlns:r="http://schemas.openxmlformats.org/officeDocument/2006/relationships" xmlns:p="http://schemas.openxmlformats.org/presentationml/2006/main">
  <p:tag name="AUDIO_ID" val="310"/>
  <p:tag name="ARTICULATE_AUDIO_RECORDED" val="1"/>
  <p:tag name="ELAPSEDTIME" val="36.1"/>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64.xml><?xml version="1.0" encoding="utf-8"?>
<p:tagLst xmlns:a="http://schemas.openxmlformats.org/drawingml/2006/main" xmlns:r="http://schemas.openxmlformats.org/officeDocument/2006/relationships" xmlns:p="http://schemas.openxmlformats.org/presentationml/2006/main">
  <p:tag name="ARTICULATE_AUDIO_RECORDED" val="1"/>
  <p:tag name="AUDIO_ID" val="311"/>
  <p:tag name="ORIGINAL_AUDIO_FILEPATH" val="D:\Presentations\2017-18\Rules\BFT\x\Slide 32 - Ethics &amp; Professional Responsibility.wav"/>
  <p:tag name="ELAPSEDTIME" val="9.3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65.xml><?xml version="1.0" encoding="utf-8"?>
<p:tagLst xmlns:a="http://schemas.openxmlformats.org/drawingml/2006/main" xmlns:r="http://schemas.openxmlformats.org/officeDocument/2006/relationships" xmlns:p="http://schemas.openxmlformats.org/presentationml/2006/main">
  <p:tag name="ARTICULATE_AUDIO_RECORDED" val="1"/>
  <p:tag name="AUDIO_ID" val="312"/>
  <p:tag name="ORIGINAL_AUDIO_FILEPATH" val="D:\Presentations\2017-18\Rules\BFT\x\Slide 33 - PROFESSIONAL RESPONSIBILITY STATEMENT.wav"/>
  <p:tag name="ELAPSEDTIME" val="37.09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66.xml><?xml version="1.0" encoding="utf-8"?>
<p:tagLst xmlns:a="http://schemas.openxmlformats.org/drawingml/2006/main" xmlns:r="http://schemas.openxmlformats.org/officeDocument/2006/relationships" xmlns:p="http://schemas.openxmlformats.org/presentationml/2006/main">
  <p:tag name="ARTICULATE_AUDIO_RECORDED" val="1"/>
  <p:tag name="AUDIO_ID" val="313"/>
  <p:tag name="ORIGINAL_AUDIO_FILEPATH" val="D:\Presentations\2017-18\Rules\BFT\x\Slide 34 - ETHICS_PROFESSIONAL RESPONSIBILITY.wav"/>
  <p:tag name="ELAPSEDTIME" val="69.69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67.xml><?xml version="1.0" encoding="utf-8"?>
<p:tagLst xmlns:a="http://schemas.openxmlformats.org/drawingml/2006/main" xmlns:r="http://schemas.openxmlformats.org/officeDocument/2006/relationships" xmlns:p="http://schemas.openxmlformats.org/presentationml/2006/main">
  <p:tag name="BULLET_1" val="8226"/>
</p:tagLst>
</file>

<file path=ppt/tags/tag68.xml><?xml version="1.0" encoding="utf-8"?>
<p:tagLst xmlns:a="http://schemas.openxmlformats.org/drawingml/2006/main" xmlns:r="http://schemas.openxmlformats.org/officeDocument/2006/relationships" xmlns:p="http://schemas.openxmlformats.org/presentationml/2006/main">
  <p:tag name="ARTICULATE_AUDIO_RECORDED" val="1"/>
  <p:tag name="AUDIO_ID" val="314"/>
  <p:tag name="ORIGINAL_AUDIO_FILEPATH" val="D:\Presentations\2017-18\Rules\BFT\x\Slide 35 - STEP ONE IN THE ASSESSMENT PROCESS.wav"/>
  <p:tag name="ELAPSEDTIME" val="6.40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69.xml><?xml version="1.0" encoding="utf-8"?>
<p:tagLst xmlns:a="http://schemas.openxmlformats.org/drawingml/2006/main" xmlns:r="http://schemas.openxmlformats.org/officeDocument/2006/relationships" xmlns:p="http://schemas.openxmlformats.org/presentationml/2006/main">
  <p:tag name="ARTICULATE_AUDIO_RECORDED" val="1"/>
  <p:tag name="AUDIO_ID" val="315"/>
  <p:tag name="ORIGINAL_AUDIO_FILEPATH" val="D:\Presentations\2017-18\Rules\BFT\x\Slide 36 - Assessing Hydration Status Rationale.wav"/>
  <p:tag name="ELAPSEDTIME" val="19.3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317"/>
  <p:tag name="ARTICULATE_AUDIO_RECORDED" val="1"/>
  <p:tag name="ELAPSEDTIME" val="42.5"/>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72.xml><?xml version="1.0" encoding="utf-8"?>
<p:tagLst xmlns:a="http://schemas.openxmlformats.org/drawingml/2006/main" xmlns:r="http://schemas.openxmlformats.org/officeDocument/2006/relationships" xmlns:p="http://schemas.openxmlformats.org/presentationml/2006/main">
  <p:tag name="ARTICULATE_AUDIO_RECORDED" val="1"/>
  <p:tag name="AUDIO_ID" val="318"/>
  <p:tag name="ORIGINAL_AUDIO_FILEPATH" val="D:\Presentations\2017-18\Rules\BFT\x\Slide 39 - How is Hydration Status Assessed.wav"/>
  <p:tag name="ELAPSEDTIME" val="46.36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ARTICULATE_AUDIO_RECORDED" val="1"/>
  <p:tag name="AUDIO_ID" val="319"/>
  <p:tag name="ORIGINAL_AUDIO_FILEPATH" val="D:\Presentations\2017-18\Rules\BFT\x\Slide 40 - Urine Specific Gravity.wav"/>
  <p:tag name="ELAPSEDTIME" val="17.0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74.xml><?xml version="1.0" encoding="utf-8"?>
<p:tagLst xmlns:a="http://schemas.openxmlformats.org/drawingml/2006/main" xmlns:r="http://schemas.openxmlformats.org/officeDocument/2006/relationships" xmlns:p="http://schemas.openxmlformats.org/presentationml/2006/main">
  <p:tag name="ARTICULATE_AUDIO_RECORDED" val="1"/>
  <p:tag name="AUDIO_ID" val="320"/>
  <p:tag name="ORIGINAL_AUDIO_FILEPATH" val="D:\Presentations\2017-18\Rules\BFT\x\Slide 41 - Urine Specific Gravity_  Measurement Ranges.wav"/>
  <p:tag name="ELAPSEDTIME" val="33.7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75.xml><?xml version="1.0" encoding="utf-8"?>
<p:tagLst xmlns:a="http://schemas.openxmlformats.org/drawingml/2006/main" xmlns:r="http://schemas.openxmlformats.org/officeDocument/2006/relationships" xmlns:p="http://schemas.openxmlformats.org/presentationml/2006/main">
  <p:tag name="ARTICULATE_AUDIO_RECORDED" val="1"/>
  <p:tag name="AUDIO_ID" val="321"/>
  <p:tag name="ORIGINAL_AUDIO_FILEPATH" val="D:\Presentations\2017-18\Rules\BFT\x\Slide 42 - Urine Specific Gravity_ RULES.wav"/>
  <p:tag name="ELAPSEDTIME" val="34.61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76.xml><?xml version="1.0" encoding="utf-8"?>
<p:tagLst xmlns:a="http://schemas.openxmlformats.org/drawingml/2006/main" xmlns:r="http://schemas.openxmlformats.org/officeDocument/2006/relationships" xmlns:p="http://schemas.openxmlformats.org/presentationml/2006/main">
  <p:tag name="ARTICULATE_AUDIO_RECORDED" val="1"/>
  <p:tag name="AUDIO_ID" val="322"/>
  <p:tag name="ARTICULATE_TITLE_TAG" val="Urine Specific Gravity"/>
  <p:tag name="ORIGINAL_AUDIO_FILEPATH" val="D:\Presentations\2017-18\Rules\BFT\x\Slide 43 - Refractometer is Used to Assess Urine Specific Gravity.wav"/>
  <p:tag name="ELAPSEDTIME" val="13.60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7.xml><?xml version="1.0" encoding="utf-8"?>
<p:tagLst xmlns:a="http://schemas.openxmlformats.org/drawingml/2006/main" xmlns:r="http://schemas.openxmlformats.org/officeDocument/2006/relationships" xmlns:p="http://schemas.openxmlformats.org/presentationml/2006/main">
  <p:tag name="ARTICULATE_AUDIO_RECORDED" val="1"/>
  <p:tag name="AUDIO_ID" val="323"/>
  <p:tag name="ORIGINAL_AUDIO_FILEPATH" val="D:\Presentations\2017-18\Rules\BFT\x\Slide 44 - USG Supplies List.wav"/>
  <p:tag name="ELAPSEDTIME" val="12.9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8.xml><?xml version="1.0" encoding="utf-8"?>
<p:tagLst xmlns:a="http://schemas.openxmlformats.org/drawingml/2006/main" xmlns:r="http://schemas.openxmlformats.org/officeDocument/2006/relationships" xmlns:p="http://schemas.openxmlformats.org/presentationml/2006/main">
  <p:tag name="ARTICULATE_AUDIO_RECORDED" val="1"/>
  <p:tag name="AUDIO_ID" val="324"/>
  <p:tag name="ORIGINAL_AUDIO_FILEPATH" val="D:\Presentations\2017-18\Rules\BFT\x\Slide 45 - Refractometer Calibration.wav"/>
  <p:tag name="ELAPSEDTIME" val="26.9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79.xml><?xml version="1.0" encoding="utf-8"?>
<p:tagLst xmlns:a="http://schemas.openxmlformats.org/drawingml/2006/main" xmlns:r="http://schemas.openxmlformats.org/officeDocument/2006/relationships" xmlns:p="http://schemas.openxmlformats.org/presentationml/2006/main">
  <p:tag name="ARTICULATE_AUDIO_RECORDED" val="1"/>
  <p:tag name="AUDIO_ID" val="325"/>
  <p:tag name="ORIGINAL_AUDIO_FILEPATH" val="D:\Presentations\2017-18\Rules\BFT\x\Slide 46 - OPTICAL Refractometer Calibration.wav"/>
  <p:tag name="ELAPSEDTIME" val="9.27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AUDIO_RECORDED" val="1"/>
  <p:tag name="AUDIO_ID" val="326"/>
  <p:tag name="ORIGINAL_AUDIO_FILEPATH" val="D:\Presentations\2017-18\Rules\BFT\x\Slide 47 - OPTICAL Refractometer Calibration.wav"/>
  <p:tag name="ELAPSEDTIME" val="16.2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81.xml><?xml version="1.0" encoding="utf-8"?>
<p:tagLst xmlns:a="http://schemas.openxmlformats.org/drawingml/2006/main" xmlns:r="http://schemas.openxmlformats.org/officeDocument/2006/relationships" xmlns:p="http://schemas.openxmlformats.org/presentationml/2006/main">
  <p:tag name="ARTICULATE_AUDIO_RECORDED" val="1"/>
  <p:tag name="AUDIO_ID" val="327"/>
  <p:tag name="ORIGINAL_AUDIO_FILEPATH" val="D:\Presentations\2017-18\Rules\BFT\x\Slide 48 - OPTICAL Refractometer Calibration.wav"/>
  <p:tag name="ELAPSEDTIME" val="43.5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83.xml><?xml version="1.0" encoding="utf-8"?>
<p:tagLst xmlns:a="http://schemas.openxmlformats.org/drawingml/2006/main" xmlns:r="http://schemas.openxmlformats.org/officeDocument/2006/relationships" xmlns:p="http://schemas.openxmlformats.org/presentationml/2006/main">
  <p:tag name="ARTICULATE_AUDIO_RECORDED" val="1"/>
  <p:tag name="AUDIO_ID" val="328"/>
  <p:tag name="ORIGINAL_AUDIO_FILEPATH" val="D:\Presentations\2017-18\Rules\BFT\x\Slide 49 - OPTICAL Refratometer Calibration.wav"/>
  <p:tag name="ELAPSEDTIME" val="37.38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4.xml><?xml version="1.0" encoding="utf-8"?>
<p:tagLst xmlns:a="http://schemas.openxmlformats.org/drawingml/2006/main" xmlns:r="http://schemas.openxmlformats.org/officeDocument/2006/relationships" xmlns:p="http://schemas.openxmlformats.org/presentationml/2006/main">
  <p:tag name="ARTICULATE_AUDIO_RECORDED" val="1"/>
  <p:tag name="AUDIO_ID" val="329"/>
  <p:tag name="ORIGINAL_AUDIO_FILEPATH" val="D:\Presentations\2017-18\Rules\BFT\x\Slide 50 - NO FLUIDS    WATER        URINE                   1.000g_ml   1.022g_ml.wav"/>
  <p:tag name="ELAPSEDTIME" val="16.45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85.xml><?xml version="1.0" encoding="utf-8"?>
<p:tagLst xmlns:a="http://schemas.openxmlformats.org/drawingml/2006/main" xmlns:r="http://schemas.openxmlformats.org/officeDocument/2006/relationships" xmlns:p="http://schemas.openxmlformats.org/presentationml/2006/main">
  <p:tag name="ARTICULATE_AUDIO_RECORDED" val="1"/>
  <p:tag name="AUDIO_ID" val="330"/>
  <p:tag name="ORIGINAL_AUDIO_FILEPATH" val="D:\Presentations\2017-18\Rules\BFT\x\Slide 51 - DIGITAL Refractometer Calibration.wav"/>
  <p:tag name="ELAPSEDTIME" val="24.99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6.xml><?xml version="1.0" encoding="utf-8"?>
<p:tagLst xmlns:a="http://schemas.openxmlformats.org/drawingml/2006/main" xmlns:r="http://schemas.openxmlformats.org/officeDocument/2006/relationships" xmlns:p="http://schemas.openxmlformats.org/presentationml/2006/main">
  <p:tag name="ARTICULATE_AUDIO_RECORDED" val="1"/>
  <p:tag name="AUDIO_ID" val="331"/>
  <p:tag name="ORIGINAL_AUDIO_FILEPATH" val="D:\Presentations\2017-18\Rules\BFT\x\Slide 52 - DIGITAL Refractometer Calibration.wav"/>
  <p:tag name="ELAPSEDTIME" val="28.60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ARTICULATE_AUDIO_RECORDED" val="1"/>
  <p:tag name="AUDIO_ID" val="332"/>
  <p:tag name="ORIGINAL_AUDIO_FILEPATH" val="D:\Presentations\2017-18\Rules\BFT\x\Slide 53 - Refractometer Caring for your precision Instrument.wav"/>
  <p:tag name="ELAPSEDTIME" val="8.93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8.xml><?xml version="1.0" encoding="utf-8"?>
<p:tagLst xmlns:a="http://schemas.openxmlformats.org/drawingml/2006/main" xmlns:r="http://schemas.openxmlformats.org/officeDocument/2006/relationships" xmlns:p="http://schemas.openxmlformats.org/presentationml/2006/main">
  <p:tag name="BULLET_1" val="8226"/>
</p:tagLst>
</file>

<file path=ppt/tags/tag89.xml><?xml version="1.0" encoding="utf-8"?>
<p:tagLst xmlns:a="http://schemas.openxmlformats.org/drawingml/2006/main" xmlns:r="http://schemas.openxmlformats.org/officeDocument/2006/relationships" xmlns:p="http://schemas.openxmlformats.org/presentationml/2006/main">
  <p:tag name="AUDIO_ID" val="333"/>
  <p:tag name="ARTICULATE_AUDIO_RECORDED" val="1"/>
  <p:tag name="ELAPSEDTIME" val="62.9"/>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9.xml><?xml version="1.0" encoding="utf-8"?>
<p:tagLst xmlns:a="http://schemas.openxmlformats.org/drawingml/2006/main" xmlns:r="http://schemas.openxmlformats.org/officeDocument/2006/relationships" xmlns:p="http://schemas.openxmlformats.org/presentationml/2006/main">
  <p:tag name="ARTICULATE_TITLE_TAG" val="IHSA Rules Interpretation"/>
  <p:tag name="ARTICULATE_SLIDE_NAV" val="2"/>
  <p:tag name="ARTICULATE_PLAYLIST_ID" val="-1"/>
  <p:tag name="AUDIO_ID" val="258"/>
  <p:tag name="ARTICULATE_NAV_LEVEL" val="1"/>
  <p:tag name="ARTICULATE_SLIDE_PRESENTER_GUID" val="5bbfd6a0-99f1-4749-a3db-932805ed5aef"/>
  <p:tag name="ARTICULATE_SLIDE_PAUSE" val="0"/>
  <p:tag name="ARTICULATE_LOCK_SLIDE" val="0"/>
  <p:tag name="ARTICULATE_HIDE_SLIDE" val="0"/>
  <p:tag name="ARTICULATE_PLAYER_CONTROL_PREVIOUS" val="True"/>
  <p:tag name="ARTICULATE_PLAYER_CONTROL_NEXT" val="True"/>
  <p:tag name="ARTICULATE_USED_LAYOUT" val="7"/>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RTICULATE_AUDIO_RECORDED" val="1"/>
  <p:tag name="AUDIO_ID" val="335"/>
  <p:tag name="ORIGINAL_AUDIO_FILEPATH" val="D:\Presentations\2017-18\Rules\BFT\x\Slide 56 - How to Pass USG Test.wav"/>
  <p:tag name="ELAPSEDTIME" val="19.302"/>
  <p:tag name="TIMELINE" val="3.10/4.30/5.30/6.40/7.50/8.30/9.5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92.xml><?xml version="1.0" encoding="utf-8"?>
<p:tagLst xmlns:a="http://schemas.openxmlformats.org/drawingml/2006/main" xmlns:r="http://schemas.openxmlformats.org/officeDocument/2006/relationships" xmlns:p="http://schemas.openxmlformats.org/presentationml/2006/main">
  <p:tag name="ARTICULATE_AUDIO_RECORDED" val="1"/>
  <p:tag name="AUDIO_ID" val="334"/>
  <p:tag name="ORIGINAL_AUDIO_FILEPATH" val="D:\Presentations\2017-18\Rules\BFT\x\Slide 55 - Prior to Scheduling Body Fat Assessment.wav"/>
  <p:tag name="ELAPSEDTIME" val="29.622"/>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UDIO_ID" val="396"/>
  <p:tag name="ARTICULATE_AUDIO_RECORDED" val="1"/>
  <p:tag name="ELAPSEDTIME" val="33.5"/>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95.xml><?xml version="1.0" encoding="utf-8"?>
<p:tagLst xmlns:a="http://schemas.openxmlformats.org/drawingml/2006/main" xmlns:r="http://schemas.openxmlformats.org/officeDocument/2006/relationships" xmlns:p="http://schemas.openxmlformats.org/presentationml/2006/main">
  <p:tag name="AUDIO_ID" val="397"/>
  <p:tag name="ARTICULATE_AUDIO_RECORDED" val="1"/>
  <p:tag name="ELAPSEDTIME" val="54.8"/>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96.xml><?xml version="1.0" encoding="utf-8"?>
<p:tagLst xmlns:a="http://schemas.openxmlformats.org/drawingml/2006/main" xmlns:r="http://schemas.openxmlformats.org/officeDocument/2006/relationships" xmlns:p="http://schemas.openxmlformats.org/presentationml/2006/main">
  <p:tag name="AUDIO_ID" val="398"/>
  <p:tag name="ARTICULATE_AUDIO_RECORDED" val="1"/>
  <p:tag name="ELAPSEDTIME" val="74.5"/>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97.xml><?xml version="1.0" encoding="utf-8"?>
<p:tagLst xmlns:a="http://schemas.openxmlformats.org/drawingml/2006/main" xmlns:r="http://schemas.openxmlformats.org/officeDocument/2006/relationships" xmlns:p="http://schemas.openxmlformats.org/presentationml/2006/main">
  <p:tag name="AUDIO_ID" val="336"/>
  <p:tag name="ARTICULATE_AUDIO_RECORDED" val="1"/>
  <p:tag name="ELAPSEDTIME" val="40.3"/>
  <p:tag name="TIMELINE" val="2.90/8.00/14.00/22.00/25.70"/>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ags/tag9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9.xml><?xml version="1.0" encoding="utf-8"?>
<p:tagLst xmlns:a="http://schemas.openxmlformats.org/drawingml/2006/main" xmlns:r="http://schemas.openxmlformats.org/officeDocument/2006/relationships" xmlns:p="http://schemas.openxmlformats.org/presentationml/2006/main">
  <p:tag name="AUDIO_ID" val="399"/>
  <p:tag name="ARTICULATE_AUDIO_RECORDED" val="1"/>
  <p:tag name="ELAPSEDTIME" val="51.5"/>
  <p:tag name="ARTICULATE_NAV_LEVEL" val="1"/>
  <p:tag name="ARTICULATE_SLIDE_PRESENTER_GUID" val="5bbfd6a0-99f1-4749-a3db-932805ed5aef"/>
  <p:tag name="ARTICULATE_SLIDE_PAUSE" val="1"/>
  <p:tag name="ARTICULATE_LOCK_SLIDE" val="0"/>
  <p:tag name="ARTICULATE_HIDE_SLIDE" val="0"/>
  <p:tag name="ARTICULATE_PLAYER_CONTROL_PREVIOUS" val="True"/>
  <p:tag name="ARTICULATE_PLAYER_CONTROL_NEXT" val="True"/>
  <p:tag name="ARTICULATE_USED_LAYOUT" val="3"/>
</p:tagLst>
</file>

<file path=ppt/theme/theme1.xml><?xml version="1.0" encoding="utf-8"?>
<a:theme xmlns:a="http://schemas.openxmlformats.org/drawingml/2006/main" name="IHSA Standardized Power Point Slides">
  <a:themeElements>
    <a:clrScheme name="NFHS Brand">
      <a:dk1>
        <a:srgbClr val="414B56"/>
      </a:dk1>
      <a:lt1>
        <a:srgbClr val="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76688f-0acf-486a-a515-5db9248cf472">
      <Terms xmlns="http://schemas.microsoft.com/office/infopath/2007/PartnerControls"/>
    </lcf76f155ced4ddcb4097134ff3c332f>
    <TaxCatchAll xmlns="e475878a-2c22-478e-860e-095f8e2aa85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29D36722B76E49A87D473F26301AB0" ma:contentTypeVersion="14" ma:contentTypeDescription="Create a new document." ma:contentTypeScope="" ma:versionID="c10a2b8a484b22290ace023d0f15393c">
  <xsd:schema xmlns:xsd="http://www.w3.org/2001/XMLSchema" xmlns:xs="http://www.w3.org/2001/XMLSchema" xmlns:p="http://schemas.microsoft.com/office/2006/metadata/properties" xmlns:ns2="1076688f-0acf-486a-a515-5db9248cf472" xmlns:ns3="e475878a-2c22-478e-860e-095f8e2aa854" targetNamespace="http://schemas.microsoft.com/office/2006/metadata/properties" ma:root="true" ma:fieldsID="f89dd7e18c4737534348b4b29cc6ee00" ns2:_="" ns3:_="">
    <xsd:import namespace="1076688f-0acf-486a-a515-5db9248cf472"/>
    <xsd:import namespace="e475878a-2c22-478e-860e-095f8e2aa8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6688f-0acf-486a-a515-5db9248cf4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337454-bcf0-4c33-a0c2-79738691e5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475878a-2c22-478e-860e-095f8e2aa85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9042166-30f4-4a5e-a0f6-00a20f028652}" ma:internalName="TaxCatchAll" ma:showField="CatchAllData" ma:web="e475878a-2c22-478e-860e-095f8e2aa8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DBAD5-29DA-417A-AC1C-FA8C8E4586B3}">
  <ds:schemaRefs>
    <ds:schemaRef ds:uri="http://schemas.microsoft.com/sharepoint/v3/contenttype/forms"/>
  </ds:schemaRefs>
</ds:datastoreItem>
</file>

<file path=customXml/itemProps2.xml><?xml version="1.0" encoding="utf-8"?>
<ds:datastoreItem xmlns:ds="http://schemas.openxmlformats.org/officeDocument/2006/customXml" ds:itemID="{866BA608-C066-4851-AEF6-C851FD3C91FE}">
  <ds:schemaRefs>
    <ds:schemaRef ds:uri="http://schemas.microsoft.com/office/2006/metadata/properties"/>
    <ds:schemaRef ds:uri="http://schemas.microsoft.com/office/infopath/2007/PartnerControls"/>
    <ds:schemaRef ds:uri="1076688f-0acf-486a-a515-5db9248cf472"/>
    <ds:schemaRef ds:uri="e475878a-2c22-478e-860e-095f8e2aa854"/>
  </ds:schemaRefs>
</ds:datastoreItem>
</file>

<file path=customXml/itemProps3.xml><?xml version="1.0" encoding="utf-8"?>
<ds:datastoreItem xmlns:ds="http://schemas.openxmlformats.org/officeDocument/2006/customXml" ds:itemID="{8AEB45C2-52AF-4E57-B582-AF67D0E522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6688f-0acf-486a-a515-5db9248cf472"/>
    <ds:schemaRef ds:uri="e475878a-2c22-478e-860e-095f8e2aa8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8259</TotalTime>
  <Words>6708</Words>
  <Application>Microsoft Office PowerPoint</Application>
  <PresentationFormat>Widescreen</PresentationFormat>
  <Paragraphs>783</Paragraphs>
  <Slides>126</Slides>
  <Notes>120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126</vt:i4>
      </vt:variant>
    </vt:vector>
  </HeadingPairs>
  <TitlesOfParts>
    <vt:vector size="135" baseType="lpstr">
      <vt:lpstr>Arial</vt:lpstr>
      <vt:lpstr>Book Antiqua</vt:lpstr>
      <vt:lpstr>Calibri</vt:lpstr>
      <vt:lpstr>Courier New</vt:lpstr>
      <vt:lpstr>Lucida Sans</vt:lpstr>
      <vt:lpstr>Noto Sans Symbols</vt:lpstr>
      <vt:lpstr>Wingdings</vt:lpstr>
      <vt:lpstr>Wingdings 2</vt:lpstr>
      <vt:lpstr>IHSA Standardized Power Point Slides</vt:lpstr>
      <vt:lpstr>2022-23 Body Fat Testing</vt:lpstr>
      <vt:lpstr>Exercise Physiologist ISAK Certified Anthropometrist (Level 3) IHSA Body Fat Instructor Since 2002 Owner of Goldstandard Systems Inc.</vt:lpstr>
      <vt:lpstr>Purpose of Re-Certification </vt:lpstr>
      <vt:lpstr>Introduction</vt:lpstr>
      <vt:lpstr>Purpose/Goals</vt:lpstr>
      <vt:lpstr>Regulations</vt:lpstr>
      <vt:lpstr>Regulations</vt:lpstr>
      <vt:lpstr>Regulation</vt:lpstr>
      <vt:lpstr>The Regulation</vt:lpstr>
      <vt:lpstr>Determining MWW: Scenario 1</vt:lpstr>
      <vt:lpstr>Determining MWW: Scenario 2</vt:lpstr>
      <vt:lpstr>Determining MWW: Scenario 3</vt:lpstr>
      <vt:lpstr>Maximum Allowable Weekly Weight Loss  (1.5% Decent Rule)</vt:lpstr>
      <vt:lpstr>Weight Cycling: Limiting the Ups and Downs</vt:lpstr>
      <vt:lpstr>Time Period for Scheduling the Body Fat Assessment</vt:lpstr>
      <vt:lpstr>IHSA Certification Scheme</vt:lpstr>
      <vt:lpstr>Basic Statistics</vt:lpstr>
      <vt:lpstr>Basic Statistics</vt:lpstr>
      <vt:lpstr>5 Components of Measurement Quality</vt:lpstr>
      <vt:lpstr>Measurement Quality: OBJECTIVITY</vt:lpstr>
      <vt:lpstr>Measurement Quality: PRECISION</vt:lpstr>
      <vt:lpstr>Measurement Quality: RELIABILITY</vt:lpstr>
      <vt:lpstr>Measurement Quality: ACCURACY</vt:lpstr>
      <vt:lpstr>Measurement Quality</vt:lpstr>
      <vt:lpstr>Measurement Quality: VALIDITY</vt:lpstr>
      <vt:lpstr>Measurement Goals</vt:lpstr>
      <vt:lpstr>All Measurements Are Subject To Error</vt:lpstr>
      <vt:lpstr>Sources of Measurement Error</vt:lpstr>
      <vt:lpstr>Biological Variability</vt:lpstr>
      <vt:lpstr>Sources of Error You Can Control</vt:lpstr>
      <vt:lpstr>Sources of Error You Can Control</vt:lpstr>
      <vt:lpstr>Sources of Error You Can Control</vt:lpstr>
      <vt:lpstr>Quantifying Uncertainty &amp; Acceptable Error Margin</vt:lpstr>
      <vt:lpstr>Ethics &amp; Professional Responsibility</vt:lpstr>
      <vt:lpstr>Professional Responsibility Statement</vt:lpstr>
      <vt:lpstr>Ethics/Professional Responsibility</vt:lpstr>
      <vt:lpstr>Step One in the Assessment Process</vt:lpstr>
      <vt:lpstr>Assessing Hydration Status Rationale</vt:lpstr>
      <vt:lpstr>Hydration Status Terms</vt:lpstr>
      <vt:lpstr>How is Hydration Status Assessed</vt:lpstr>
      <vt:lpstr>Urine Specific Gravity</vt:lpstr>
      <vt:lpstr>Urine Specific Gravity: Measurement Ranges</vt:lpstr>
      <vt:lpstr>Urine Specific Gravity: Regulation</vt:lpstr>
      <vt:lpstr>Refractometer is Used to Assess Urine Specific Gravity</vt:lpstr>
      <vt:lpstr>USG Supplies List</vt:lpstr>
      <vt:lpstr>Refractometer Calibration</vt:lpstr>
      <vt:lpstr>OPTICAL Refractometer Calibration</vt:lpstr>
      <vt:lpstr>OPTICAL Refractometer Calibration</vt:lpstr>
      <vt:lpstr>OPTICAL Refractometer Calibration</vt:lpstr>
      <vt:lpstr>OPTICAL Refratometer Calibration</vt:lpstr>
      <vt:lpstr>OPTICAL Refractometer Examples</vt:lpstr>
      <vt:lpstr>DIGITAL Refractometer Calibration</vt:lpstr>
      <vt:lpstr>DIGITAL Refractometer Calibration</vt:lpstr>
      <vt:lpstr>Caring for Your Precision Instrument</vt:lpstr>
      <vt:lpstr>Prior to Scheduling Body Fat Assessment </vt:lpstr>
      <vt:lpstr>How to Pass USG Test</vt:lpstr>
      <vt:lpstr>Prior to Scheduling Body Fat Assessment </vt:lpstr>
      <vt:lpstr>Urine Specific Gravity Procedures</vt:lpstr>
      <vt:lpstr>Male: Clean-Catch Midstream Urine Sample</vt:lpstr>
      <vt:lpstr>PowerPoint Presentation</vt:lpstr>
      <vt:lpstr>Female: Clean-Catch Midstream Urine Sample</vt:lpstr>
      <vt:lpstr>PowerPoint Presentation</vt:lpstr>
      <vt:lpstr>Urine Specific Gravity: Procedures</vt:lpstr>
      <vt:lpstr>Urine Specific Gravity: Procedures</vt:lpstr>
      <vt:lpstr>Determining SG: Refractometer</vt:lpstr>
      <vt:lpstr>Troubleshooting</vt:lpstr>
      <vt:lpstr>Step Two in the Assessment Process: Body Weight</vt:lpstr>
      <vt:lpstr>Body Weight Scale Options &amp; Requirements</vt:lpstr>
      <vt:lpstr>Para sport athletes (use platform scale)</vt:lpstr>
      <vt:lpstr>Scale Care &amp; Maintenance</vt:lpstr>
      <vt:lpstr>Scale Calibration</vt:lpstr>
      <vt:lpstr>Obtaining Body Weight: Attire</vt:lpstr>
      <vt:lpstr>Weighing Procedure</vt:lpstr>
      <vt:lpstr>Step 3: Skinfold Assessment</vt:lpstr>
      <vt:lpstr>Skin Fold Assessment: Facility Recommendations</vt:lpstr>
      <vt:lpstr>   Standardized protocol</vt:lpstr>
      <vt:lpstr>Skin Fold Assessment: Assistant Needs</vt:lpstr>
      <vt:lpstr>Skinfold Assessment:  Equipment &amp; Supplies</vt:lpstr>
      <vt:lpstr>Skinfold Assessment: Maintenance Check</vt:lpstr>
      <vt:lpstr>Skinfold Caliper Calibration: Jaw Gap</vt:lpstr>
      <vt:lpstr>Skinfold Caliper Calibration: Spring Tension</vt:lpstr>
      <vt:lpstr>Prior to Skinfold Assessment</vt:lpstr>
      <vt:lpstr>Preparing Wrestler Prior to Skinfold Assessment</vt:lpstr>
      <vt:lpstr>Skinfold Technique: Landmarking</vt:lpstr>
      <vt:lpstr>Skinfold Technique: Landmarking</vt:lpstr>
      <vt:lpstr>Skinfold Landmark</vt:lpstr>
      <vt:lpstr>Marking- Landmarks &amp; Measurement Sites</vt:lpstr>
      <vt:lpstr>LANDMARKING SEQUENCE SUMMARY</vt:lpstr>
      <vt:lpstr>Landmarking Sites</vt:lpstr>
      <vt:lpstr>The Anthropometric position</vt:lpstr>
      <vt:lpstr>Skinfold Technique: Landmarking ACROMIALE</vt:lpstr>
      <vt:lpstr>Landmark: ACROMIALE</vt:lpstr>
      <vt:lpstr>Skinfold Technique: Landmarking RADIALE</vt:lpstr>
      <vt:lpstr>Landmark: RADIALE</vt:lpstr>
      <vt:lpstr>Skinfold Technique: Landmarking MID-ACROMIALE-RADIALE</vt:lpstr>
      <vt:lpstr>Landmark: MID-ACROMIALE-RADIALE</vt:lpstr>
      <vt:lpstr>Skinfold Technique: Landmarking SUBSCAPULARE</vt:lpstr>
      <vt:lpstr>Landmark: SUBSCAPULARE</vt:lpstr>
      <vt:lpstr>Skinfold Technique: Landmarking ABDOMINAL</vt:lpstr>
      <vt:lpstr>Landmark: ABDOMINAL</vt:lpstr>
      <vt:lpstr>Skinfold Technique</vt:lpstr>
      <vt:lpstr>Skinfold Technique (cont.)</vt:lpstr>
      <vt:lpstr>Skinfold Technique (cont.)</vt:lpstr>
      <vt:lpstr>Skinfold Technique (cont.)</vt:lpstr>
      <vt:lpstr>Skinfold Technique (cont.)</vt:lpstr>
      <vt:lpstr>Skinfold Sights</vt:lpstr>
      <vt:lpstr>Triceps Skinfold</vt:lpstr>
      <vt:lpstr>Subscapular Skin Fold</vt:lpstr>
      <vt:lpstr>Abdominal Skin Fold</vt:lpstr>
      <vt:lpstr>Special Circumstances</vt:lpstr>
      <vt:lpstr>Body Fat Appeal</vt:lpstr>
      <vt:lpstr>When is Appeal Option Recommended?</vt:lpstr>
      <vt:lpstr>Body Fat Appeal Options</vt:lpstr>
      <vt:lpstr>Appeals Process Rules</vt:lpstr>
      <vt:lpstr>Final Appeal</vt:lpstr>
      <vt:lpstr>Website Data Entry</vt:lpstr>
      <vt:lpstr>IHSA Website</vt:lpstr>
      <vt:lpstr>Enter your ID # and Password </vt:lpstr>
      <vt:lpstr>Check Personal Data</vt:lpstr>
      <vt:lpstr>Enter Data</vt:lpstr>
      <vt:lpstr>Adding a Wrestler</vt:lpstr>
      <vt:lpstr>Input Data</vt:lpstr>
      <vt:lpstr>Master Report</vt:lpstr>
      <vt:lpstr>IHSA Quality Assurance Standards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 Knoblauch</dc:creator>
  <cp:lastModifiedBy>Kelley Altom</cp:lastModifiedBy>
  <cp:revision>208</cp:revision>
  <cp:lastPrinted>2017-07-13T16:23:33Z</cp:lastPrinted>
  <dcterms:created xsi:type="dcterms:W3CDTF">2016-08-16T17:03:08Z</dcterms:created>
  <dcterms:modified xsi:type="dcterms:W3CDTF">2022-10-20T20:12:19Z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IHSA Standardized Slides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C950B267-D84D-4108-935D-9E700BCBE134</vt:lpwstr>
  </property>
  <property fmtid="{D5CDD505-2E9C-101B-9397-08002B2CF9AE}" pid="6" name="ArticulateProjectFull">
    <vt:lpwstr>D:\Presentations\2018-19\Rules\bft\2018-19 Body Fat Testing.ppta</vt:lpwstr>
  </property>
  <property fmtid="{D5CDD505-2E9C-101B-9397-08002B2CF9AE}" pid="7" name="ContentTypeId">
    <vt:lpwstr>0x0101007029D36722B76E49A87D473F26301AB0</vt:lpwstr>
  </property>
  <property fmtid="{D5CDD505-2E9C-101B-9397-08002B2CF9AE}" pid="8" name="MediaServiceImageTags">
    <vt:lpwstr/>
  </property>
</Properties>
</file>